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74" r:id="rId5"/>
    <p:sldId id="265" r:id="rId6"/>
    <p:sldId id="292" r:id="rId7"/>
    <p:sldId id="281" r:id="rId8"/>
    <p:sldId id="267" r:id="rId9"/>
    <p:sldId id="266" r:id="rId10"/>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52" d="100"/>
          <a:sy n="52" d="100"/>
        </p:scale>
        <p:origin x="2286" y="66"/>
      </p:cViewPr>
      <p:guideLst>
        <p:guide orient="horz" pos="2880"/>
        <p:guide pos="2160"/>
      </p:guideLst>
    </p:cSldViewPr>
  </p:slideViewPr>
  <p:outlineViewPr>
    <p:cViewPr>
      <p:scale>
        <a:sx n="33" d="100"/>
        <a:sy n="33" d="100"/>
      </p:scale>
      <p:origin x="48" y="59274"/>
    </p:cViewPr>
  </p:outlin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mayfieldcambridge.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1" name="Rectangle 20"/>
          <p:cNvSpPr/>
          <p:nvPr/>
        </p:nvSpPr>
        <p:spPr>
          <a:xfrm>
            <a:off x="1628801" y="196735"/>
            <a:ext cx="4896544" cy="12621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685800" y="1619672"/>
            <a:ext cx="5839544" cy="7128792"/>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188640" y="1619672"/>
            <a:ext cx="171450" cy="7128792"/>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pic>
        <p:nvPicPr>
          <p:cNvPr id="3073" name="Picture 16" descr="Mayfield Primary School">
            <a:hlinkClick r:id="rId2" tooltip="&quot; Everyone is welcome ·         Our diversity enriches us all ·         We all do our best for ourselves and for each other&quo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8641" y="196734"/>
            <a:ext cx="1262180" cy="1262180"/>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7"/>
          <p:cNvSpPr txBox="1">
            <a:spLocks/>
          </p:cNvSpPr>
          <p:nvPr userDrawn="1"/>
        </p:nvSpPr>
        <p:spPr>
          <a:xfrm>
            <a:off x="1628801" y="269688"/>
            <a:ext cx="4896544" cy="542203"/>
          </a:xfrm>
          <a:prstGeom prst="rect">
            <a:avLst/>
          </a:prstGeom>
        </p:spPr>
        <p:txBody>
          <a:bodyPr vert="horz" anchor="t" anchorCtr="0">
            <a:normAutofit fontScale="92500" lnSpcReduction="10000"/>
          </a:bodyPr>
          <a:lstStyle>
            <a:lvl1pPr algn="r" rtl="0" eaLnBrk="1" latinLnBrk="0" hangingPunct="1">
              <a:spcBef>
                <a:spcPct val="0"/>
              </a:spcBef>
              <a:buNone/>
              <a:defRPr kumimoji="0" sz="3200" kern="1200">
                <a:solidFill>
                  <a:schemeClr val="tx1"/>
                </a:solidFill>
                <a:latin typeface="+mj-lt"/>
                <a:ea typeface="+mj-ea"/>
                <a:cs typeface="+mj-cs"/>
              </a:defRPr>
            </a:lvl1pPr>
          </a:lstStyle>
          <a:p>
            <a:pPr algn="ctr"/>
            <a:r>
              <a:rPr lang="en-US" dirty="0"/>
              <a:t>Key</a:t>
            </a:r>
            <a:r>
              <a:rPr lang="en-US" baseline="0" dirty="0"/>
              <a:t> Instant Recall Facts</a:t>
            </a:r>
            <a:endParaRPr lang="en-US" dirty="0"/>
          </a:p>
        </p:txBody>
      </p:sp>
      <p:sp>
        <p:nvSpPr>
          <p:cNvPr id="5" name="Text Placeholder 4"/>
          <p:cNvSpPr>
            <a:spLocks noGrp="1"/>
          </p:cNvSpPr>
          <p:nvPr>
            <p:ph type="body" sz="quarter" idx="10"/>
          </p:nvPr>
        </p:nvSpPr>
        <p:spPr>
          <a:xfrm>
            <a:off x="1628775" y="827089"/>
            <a:ext cx="4895850" cy="631825"/>
          </a:xfrm>
        </p:spPr>
        <p:txBody>
          <a:bodyPr/>
          <a:lstStyle>
            <a:lvl1pPr marL="0" indent="0" algn="ctr">
              <a:buNone/>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p:txBody>
      </p:sp>
      <p:sp>
        <p:nvSpPr>
          <p:cNvPr id="7" name="Text Placeholder 6"/>
          <p:cNvSpPr>
            <a:spLocks noGrp="1"/>
          </p:cNvSpPr>
          <p:nvPr>
            <p:ph type="body" sz="quarter" idx="11"/>
          </p:nvPr>
        </p:nvSpPr>
        <p:spPr>
          <a:xfrm>
            <a:off x="685801" y="1619251"/>
            <a:ext cx="5838825" cy="504479"/>
          </a:xfrm>
        </p:spPr>
        <p:txBody>
          <a:bodyPr>
            <a:normAutofit/>
          </a:bodyPr>
          <a:lstStyle>
            <a:lvl1pPr marL="0" indent="0" algn="ctr">
              <a:buNone/>
              <a:defRPr sz="1600" b="1">
                <a:latin typeface="Calibri" panose="020F0502020204030204" pitchFamily="34" charset="0"/>
              </a:defRPr>
            </a:lvl1pPr>
          </a:lstStyle>
          <a:p>
            <a:pPr lvl="0"/>
            <a:r>
              <a:rPr lang="en-US" dirty="0"/>
              <a:t>Click to edit Master text styles</a:t>
            </a:r>
          </a:p>
        </p:txBody>
      </p:sp>
      <p:sp>
        <p:nvSpPr>
          <p:cNvPr id="11" name="Text Placeholder 10"/>
          <p:cNvSpPr>
            <a:spLocks noGrp="1"/>
          </p:cNvSpPr>
          <p:nvPr>
            <p:ph type="body" sz="quarter" idx="12"/>
          </p:nvPr>
        </p:nvSpPr>
        <p:spPr>
          <a:xfrm>
            <a:off x="686519" y="5724128"/>
            <a:ext cx="5838825" cy="3024336"/>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
        <p:nvSpPr>
          <p:cNvPr id="12" name="TextBox 11"/>
          <p:cNvSpPr txBox="1"/>
          <p:nvPr userDrawn="1"/>
        </p:nvSpPr>
        <p:spPr>
          <a:xfrm>
            <a:off x="694929" y="2054424"/>
            <a:ext cx="5839544"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By the end of this half term, children should know the following facts. The aim is for them to recall these facts </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instantly</a:t>
            </a:r>
            <a:r>
              <a:rPr kumimoji="0" lang="en-GB" altLang="en-US" sz="1200" b="0" i="0" u="none" strike="noStrike" cap="none" normalizeH="0" baseline="0" dirty="0">
                <a:ln>
                  <a:noFill/>
                </a:ln>
                <a:solidFill>
                  <a:schemeClr val="tx1"/>
                </a:solidFill>
                <a:effectLst/>
                <a:latin typeface="Calibri" pitchFamily="34" charset="0"/>
                <a:ea typeface="Calibri" pitchFamily="34" charset="0"/>
                <a:cs typeface="Times New Roman" pitchFamily="18" charset="0"/>
              </a:rPr>
              <a:t>.</a:t>
            </a:r>
            <a:endParaRPr kumimoji="0" lang="en-GB" altLang="en-US" sz="1200" b="0" i="0" u="none" strike="noStrike" cap="none" normalizeH="0" baseline="0" dirty="0">
              <a:ln>
                <a:noFill/>
              </a:ln>
              <a:solidFill>
                <a:schemeClr val="tx1"/>
              </a:solidFill>
              <a:effectLst/>
              <a:latin typeface="Calibri" panose="020F0502020204030204" pitchFamily="34" charset="0"/>
              <a:cs typeface="Arial" pitchFamily="34" charset="0"/>
            </a:endParaRPr>
          </a:p>
          <a:p>
            <a:endParaRPr lang="en-GB" dirty="0"/>
          </a:p>
        </p:txBody>
      </p:sp>
      <p:sp>
        <p:nvSpPr>
          <p:cNvPr id="15" name="Content Placeholder 14"/>
          <p:cNvSpPr>
            <a:spLocks noGrp="1"/>
          </p:cNvSpPr>
          <p:nvPr>
            <p:ph sz="quarter" idx="13"/>
          </p:nvPr>
        </p:nvSpPr>
        <p:spPr>
          <a:xfrm>
            <a:off x="719336" y="2555776"/>
            <a:ext cx="3390900" cy="2224088"/>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Text Placeholder 22"/>
          <p:cNvSpPr>
            <a:spLocks noGrp="1"/>
          </p:cNvSpPr>
          <p:nvPr>
            <p:ph type="body" sz="quarter" idx="14"/>
          </p:nvPr>
        </p:nvSpPr>
        <p:spPr>
          <a:xfrm>
            <a:off x="4288334" y="2987824"/>
            <a:ext cx="2020987" cy="1368152"/>
          </a:xfrm>
          <a:solidFill>
            <a:schemeClr val="bg1">
              <a:lumMod val="85000"/>
            </a:schemeClr>
          </a:solidFill>
          <a:ln cap="rnd"/>
        </p:spPr>
        <p:style>
          <a:lnRef idx="2">
            <a:schemeClr val="accent1"/>
          </a:lnRef>
          <a:fillRef idx="1">
            <a:schemeClr val="lt1"/>
          </a:fillRef>
          <a:effectRef idx="0">
            <a:schemeClr val="accent1"/>
          </a:effectRef>
          <a:fontRef idx="none"/>
        </p:style>
        <p:txBody>
          <a:bodyPr/>
          <a:lstStyle>
            <a:lvl1pPr marL="0" indent="0" algn="ctr">
              <a:buNone/>
              <a:defRPr sz="1200" b="1" u="sng">
                <a:latin typeface="Calibri" panose="020F0502020204030204" pitchFamily="34" charset="0"/>
              </a:defRPr>
            </a:lvl1pPr>
            <a:lvl2pPr marL="274320" indent="0" algn="l">
              <a:buNone/>
              <a:defRPr sz="1200">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p:txBody>
      </p:sp>
      <p:sp>
        <p:nvSpPr>
          <p:cNvPr id="34" name="Text Placeholder 10"/>
          <p:cNvSpPr>
            <a:spLocks noGrp="1"/>
          </p:cNvSpPr>
          <p:nvPr>
            <p:ph type="body" sz="quarter" idx="15"/>
          </p:nvPr>
        </p:nvSpPr>
        <p:spPr>
          <a:xfrm>
            <a:off x="685801" y="4932041"/>
            <a:ext cx="5838825" cy="614164"/>
          </a:xfrm>
        </p:spPr>
        <p:txBody>
          <a:bodyPr/>
          <a:lstStyle>
            <a:lvl1pPr marL="0" indent="0">
              <a:buNone/>
              <a:defRPr sz="1200">
                <a:latin typeface="Calibri" panose="020F0502020204030204" pitchFamily="34" charset="0"/>
              </a:defRPr>
            </a:lvl1pPr>
            <a:lvl2pPr marL="274320" indent="0">
              <a:buNone/>
              <a:defRPr sz="1050">
                <a:latin typeface="Calibri" panose="020F0502020204030204" pitchFamily="34" charset="0"/>
              </a:defRPr>
            </a:lvl2pPr>
            <a:lvl3pPr>
              <a:defRPr sz="105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6"/>
            <a:ext cx="1543050" cy="780203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342900" y="366186"/>
            <a:ext cx="4514850" cy="780203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7" name="Straight Connector 6"/>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1015325" y="4269269"/>
            <a:ext cx="78028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5DB1074-21D6-4ADA-8D77-D7292AA4D2E3}" type="slidenum">
              <a:rPr lang="en-GB" smtClean="0"/>
              <a:t>‹#›</a:t>
            </a:fld>
            <a:endParaRPr lang="en-GB" dirty="0"/>
          </a:p>
        </p:txBody>
      </p:sp>
      <p:sp>
        <p:nvSpPr>
          <p:cNvPr id="8" name="Content Placeholder 7"/>
          <p:cNvSpPr>
            <a:spLocks noGrp="1"/>
          </p:cNvSpPr>
          <p:nvPr>
            <p:ph sz="quarter" idx="1"/>
          </p:nvPr>
        </p:nvSpPr>
        <p:spPr>
          <a:xfrm>
            <a:off x="342900" y="1625600"/>
            <a:ext cx="6172200"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3962400"/>
            <a:ext cx="5143500" cy="14224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971550" y="5689600"/>
            <a:ext cx="5086350" cy="1524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800600" y="8473440"/>
            <a:ext cx="1714500" cy="487680"/>
          </a:xfrm>
        </p:spPr>
        <p:txBody>
          <a:bodyPr/>
          <a:lstStyle/>
          <a:p>
            <a:fld id="{BA934D29-56AD-4E9C-96DE-62FBA6B8D7B3}" type="datetimeFigureOut">
              <a:rPr lang="en-GB" smtClean="0"/>
              <a:t>20/09/2022</a:t>
            </a:fld>
            <a:endParaRPr lang="en-GB" dirty="0"/>
          </a:p>
        </p:txBody>
      </p:sp>
      <p:sp>
        <p:nvSpPr>
          <p:cNvPr id="5" name="Footer Placeholder 4"/>
          <p:cNvSpPr>
            <a:spLocks noGrp="1"/>
          </p:cNvSpPr>
          <p:nvPr>
            <p:ph type="ftr" sz="quarter" idx="11"/>
          </p:nvPr>
        </p:nvSpPr>
        <p:spPr>
          <a:xfrm>
            <a:off x="2173986" y="8473440"/>
            <a:ext cx="2606040" cy="487680"/>
          </a:xfrm>
        </p:spPr>
        <p:txBody>
          <a:bodyPr/>
          <a:lstStyle/>
          <a:p>
            <a:endParaRPr lang="en-GB" dirty="0"/>
          </a:p>
        </p:txBody>
      </p:sp>
      <p:sp>
        <p:nvSpPr>
          <p:cNvPr id="6" name="Slide Number Placeholder 5"/>
          <p:cNvSpPr>
            <a:spLocks noGrp="1"/>
          </p:cNvSpPr>
          <p:nvPr>
            <p:ph type="sldNum" sz="quarter" idx="12"/>
          </p:nvPr>
        </p:nvSpPr>
        <p:spPr>
          <a:xfrm>
            <a:off x="802386" y="8473440"/>
            <a:ext cx="1140714" cy="487680"/>
          </a:xfrm>
        </p:spPr>
        <p:txBody>
          <a:bodyPr/>
          <a:lstStyle/>
          <a:p>
            <a:fld id="{E5DB1074-21D6-4ADA-8D77-D7292AA4D2E3}" type="slidenum">
              <a:rPr lang="en-GB" smtClean="0"/>
              <a:t>‹#›</a:t>
            </a:fld>
            <a:endParaRPr lang="en-GB" dirty="0"/>
          </a:p>
        </p:txBody>
      </p:sp>
      <p:sp>
        <p:nvSpPr>
          <p:cNvPr id="7" name="Rectangle 6"/>
          <p:cNvSpPr/>
          <p:nvPr/>
        </p:nvSpPr>
        <p:spPr>
          <a:xfrm>
            <a:off x="685800" y="3759200"/>
            <a:ext cx="5486400" cy="170688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85800" y="3759200"/>
            <a:ext cx="171450" cy="170688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9" name="Content Placeholder 8"/>
          <p:cNvSpPr>
            <a:spLocks noGrp="1"/>
          </p:cNvSpPr>
          <p:nvPr>
            <p:ph sz="quarter" idx="1"/>
          </p:nvPr>
        </p:nvSpPr>
        <p:spPr>
          <a:xfrm>
            <a:off x="342900" y="1625600"/>
            <a:ext cx="3031236"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3474149" y="1621536"/>
            <a:ext cx="3031236" cy="65836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342901" y="1714500"/>
            <a:ext cx="3030141" cy="9144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3486152" y="1727200"/>
            <a:ext cx="3031331" cy="9144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5DB1074-21D6-4ADA-8D77-D7292AA4D2E3}" type="slidenum">
              <a:rPr lang="en-GB" smtClean="0"/>
              <a:t>‹#›</a:t>
            </a:fld>
            <a:endParaRPr lang="en-GB" dirty="0"/>
          </a:p>
        </p:txBody>
      </p:sp>
      <p:sp>
        <p:nvSpPr>
          <p:cNvPr id="11" name="Content Placeholder 10"/>
          <p:cNvSpPr>
            <a:spLocks noGrp="1"/>
          </p:cNvSpPr>
          <p:nvPr>
            <p:ph sz="quarter" idx="2"/>
          </p:nvPr>
        </p:nvSpPr>
        <p:spPr>
          <a:xfrm>
            <a:off x="342900" y="2844800"/>
            <a:ext cx="3028950" cy="5384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3486150" y="2844800"/>
            <a:ext cx="3028950" cy="5384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04800"/>
            <a:ext cx="6172200" cy="12192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5DB1074-21D6-4ADA-8D77-D7292AA4D2E3}" type="slidenum">
              <a:rPr lang="en-GB" smtClean="0"/>
              <a:t>‹#›</a:t>
            </a:fld>
            <a:endParaRPr lang="en-GB"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5DB1074-21D6-4ADA-8D77-D7292AA4D2E3}" type="slidenum">
              <a:rPr lang="en-GB" smtClean="0"/>
              <a:t>‹#›</a:t>
            </a:fld>
            <a:endParaRPr lang="en-GB" dirty="0"/>
          </a:p>
        </p:txBody>
      </p:sp>
      <p:sp>
        <p:nvSpPr>
          <p:cNvPr id="5" name="Straight Connector 4"/>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43450" y="406400"/>
            <a:ext cx="1885950" cy="11176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4743450" y="1625602"/>
            <a:ext cx="1885950" cy="6457951"/>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610264" y="4432300"/>
            <a:ext cx="804672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228600" y="406400"/>
            <a:ext cx="4286250" cy="7620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667808"/>
            <a:ext cx="6172200" cy="899584"/>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342900" y="2540000"/>
            <a:ext cx="6172200" cy="5693664"/>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342900" y="1625600"/>
            <a:ext cx="6172200" cy="7112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A934D29-56AD-4E9C-96DE-62FBA6B8D7B3}" type="datetimeFigureOut">
              <a:rPr lang="en-GB" smtClean="0"/>
              <a:t>20/09/2022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5DB1074-21D6-4ADA-8D77-D7292AA4D2E3}" type="slidenum">
              <a:rPr lang="en-GB" smtClean="0"/>
              <a:t>‹#›</a:t>
            </a:fld>
            <a:endParaRPr lang="en-GB" dirty="0"/>
          </a:p>
        </p:txBody>
      </p:sp>
      <p:sp>
        <p:nvSpPr>
          <p:cNvPr id="8" name="Straight Connector 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342900" y="667808"/>
            <a:ext cx="137160" cy="9144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203200"/>
            <a:ext cx="6172200" cy="13208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342900" y="1625600"/>
            <a:ext cx="6172200" cy="6547104"/>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800600" y="8475133"/>
            <a:ext cx="1716786" cy="487680"/>
          </a:xfrm>
          <a:prstGeom prst="rect">
            <a:avLst/>
          </a:prstGeom>
        </p:spPr>
        <p:txBody>
          <a:bodyPr vert="horz"/>
          <a:lstStyle>
            <a:lvl1pPr algn="l" eaLnBrk="1" latinLnBrk="0" hangingPunct="1">
              <a:defRPr kumimoji="0" sz="1400">
                <a:solidFill>
                  <a:schemeClr val="tx2"/>
                </a:solidFill>
              </a:defRPr>
            </a:lvl1pPr>
          </a:lstStyle>
          <a:p>
            <a:fld id="{BA934D29-56AD-4E9C-96DE-62FBA6B8D7B3}" type="datetimeFigureOut">
              <a:rPr lang="en-GB" smtClean="0"/>
              <a:t>20/09/2022</a:t>
            </a:fld>
            <a:endParaRPr lang="en-GB" dirty="0"/>
          </a:p>
        </p:txBody>
      </p:sp>
      <p:sp>
        <p:nvSpPr>
          <p:cNvPr id="3" name="Footer Placeholder 2"/>
          <p:cNvSpPr>
            <a:spLocks noGrp="1"/>
          </p:cNvSpPr>
          <p:nvPr>
            <p:ph type="ftr" sz="quarter" idx="3"/>
          </p:nvPr>
        </p:nvSpPr>
        <p:spPr>
          <a:xfrm>
            <a:off x="2173986" y="8475133"/>
            <a:ext cx="2628900" cy="487680"/>
          </a:xfrm>
          <a:prstGeom prst="rect">
            <a:avLst/>
          </a:prstGeom>
        </p:spPr>
        <p:txBody>
          <a:bodyPr vert="horz"/>
          <a:lstStyle>
            <a:lvl1pPr algn="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459486" y="8475133"/>
            <a:ext cx="1485900" cy="487680"/>
          </a:xfrm>
          <a:prstGeom prst="rect">
            <a:avLst/>
          </a:prstGeom>
        </p:spPr>
        <p:txBody>
          <a:bodyPr vert="horz"/>
          <a:lstStyle>
            <a:lvl1pPr algn="l" eaLnBrk="1" latinLnBrk="0" hangingPunct="1">
              <a:defRPr kumimoji="0" sz="1400">
                <a:solidFill>
                  <a:schemeClr val="tx2"/>
                </a:solidFill>
              </a:defRPr>
            </a:lvl1pPr>
          </a:lstStyle>
          <a:p>
            <a:fld id="{E5DB1074-21D6-4ADA-8D77-D7292AA4D2E3}" type="slidenum">
              <a:rPr lang="en-GB" smtClean="0"/>
              <a:t>‹#›</a:t>
            </a:fld>
            <a:endParaRPr lang="en-GB" dirty="0"/>
          </a:p>
        </p:txBody>
      </p:sp>
      <p:sp>
        <p:nvSpPr>
          <p:cNvPr id="28" name="Straight Connector 27"/>
          <p:cNvSpPr>
            <a:spLocks noChangeShapeType="1"/>
          </p:cNvSpPr>
          <p:nvPr/>
        </p:nvSpPr>
        <p:spPr bwMode="auto">
          <a:xfrm>
            <a:off x="342900" y="84709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342900" y="1524000"/>
            <a:ext cx="61722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258662" y="8658391"/>
            <a:ext cx="254465" cy="90236"/>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conkermaths.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Autumn 1</a:t>
            </a:r>
          </a:p>
        </p:txBody>
      </p:sp>
      <p:sp>
        <p:nvSpPr>
          <p:cNvPr id="3" name="Text Placeholder 2"/>
          <p:cNvSpPr>
            <a:spLocks noGrp="1"/>
          </p:cNvSpPr>
          <p:nvPr>
            <p:ph type="body" sz="quarter" idx="11"/>
          </p:nvPr>
        </p:nvSpPr>
        <p:spPr/>
        <p:txBody>
          <a:bodyPr/>
          <a:lstStyle/>
          <a:p>
            <a:r>
              <a:rPr lang="en-GB" dirty="0"/>
              <a:t>I know number bonds to 100.</a:t>
            </a:r>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a:t>
            </a:r>
            <a:r>
              <a:rPr lang="en-GB" altLang="en-US" dirty="0">
                <a:ea typeface="Calibri" pitchFamily="34" charset="0"/>
                <a:cs typeface="Times New Roman" pitchFamily="18" charset="0"/>
              </a:rPr>
              <a:t> - If your child knows one fact (e.g. </a:t>
            </a:r>
            <a:r>
              <a:rPr lang="en-GB" altLang="en-US" dirty="0"/>
              <a:t>8</a:t>
            </a:r>
            <a:r>
              <a:rPr lang="en-GB" dirty="0"/>
              <a:t> + 5 = 13), can they tell you the other three facts in the same fact family?</a:t>
            </a:r>
          </a:p>
          <a:p>
            <a:pPr lvl="0" eaLnBrk="0" fontAlgn="base" hangingPunct="0">
              <a:spcBef>
                <a:spcPct val="0"/>
              </a:spcBef>
              <a:spcAft>
                <a:spcPct val="0"/>
              </a:spcAft>
              <a:buClrTx/>
              <a:buSzTx/>
            </a:pPr>
            <a:endParaRPr lang="en-GB" altLang="en-US" dirty="0">
              <a:ea typeface="Calibri" pitchFamily="34" charset="0"/>
              <a:cs typeface="Times New Roman" pitchFamily="18" charset="0"/>
            </a:endParaRPr>
          </a:p>
          <a:p>
            <a:pPr lvl="0" eaLnBrk="0" fontAlgn="base" hangingPunct="0">
              <a:spcBef>
                <a:spcPct val="0"/>
              </a:spcBef>
              <a:spcAft>
                <a:spcPct val="0"/>
              </a:spcAft>
              <a:buClrTx/>
              <a:buSzTx/>
            </a:pPr>
            <a:r>
              <a:rPr lang="en-GB" altLang="en-US" u="sng" dirty="0">
                <a:cs typeface="Times New Roman" pitchFamily="18" charset="0"/>
              </a:rPr>
              <a:t>Use number bonds to 10</a:t>
            </a:r>
            <a:r>
              <a:rPr lang="en-GB" altLang="en-US" dirty="0">
                <a:cs typeface="Times New Roman" pitchFamily="18" charset="0"/>
              </a:rPr>
              <a:t> - How can number bonds to 10 help you work out number bonds to 100?</a:t>
            </a:r>
          </a:p>
          <a:p>
            <a:pPr lvl="0" eaLnBrk="0" fontAlgn="base" hangingPunct="0">
              <a:spcBef>
                <a:spcPct val="0"/>
              </a:spcBef>
              <a:spcAft>
                <a:spcPct val="0"/>
              </a:spcAft>
              <a:buClrTx/>
              <a:buSzTx/>
            </a:pPr>
            <a:endParaRPr lang="en-GB" altLang="en-US" dirty="0">
              <a:cs typeface="Times New Roman" pitchFamily="18" charset="0"/>
            </a:endParaRPr>
          </a:p>
          <a:p>
            <a:pPr eaLnBrk="0" fontAlgn="base" hangingPunct="0">
              <a:spcBef>
                <a:spcPct val="0"/>
              </a:spcBef>
              <a:spcAft>
                <a:spcPct val="0"/>
              </a:spcAft>
              <a:buClrTx/>
              <a:buSzTx/>
            </a:pPr>
            <a:r>
              <a:rPr lang="en-GB" altLang="en-US" u="sng" dirty="0">
                <a:cs typeface="Times New Roman" pitchFamily="18" charset="0"/>
              </a:rPr>
              <a:t>Play games</a:t>
            </a:r>
            <a:r>
              <a:rPr lang="en-GB" altLang="en-US" dirty="0">
                <a:cs typeface="Times New Roman" pitchFamily="18" charset="0"/>
              </a:rPr>
              <a:t> – There are missing number questions at </a:t>
            </a:r>
            <a:r>
              <a:rPr lang="en-GB" altLang="en-US" dirty="0">
                <a:cs typeface="Times New Roman" pitchFamily="18" charset="0"/>
                <a:hlinkClick r:id="rId2"/>
              </a:rPr>
              <a:t>www.conkermaths.com</a:t>
            </a:r>
            <a:r>
              <a:rPr lang="en-GB" altLang="en-US" dirty="0">
                <a:cs typeface="Times New Roman" pitchFamily="18" charset="0"/>
              </a:rPr>
              <a:t> . See how many questions you can answer in just 90 seconds.  There is also a number bond pair game to play.</a:t>
            </a: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endParaRPr lang="en-GB" altLang="en-US" dirty="0">
              <a:cs typeface="Arial" pitchFamily="34" charset="0"/>
            </a:endParaRPr>
          </a:p>
          <a:p>
            <a:pPr lvl="0"/>
            <a:endParaRPr lang="en-GB" altLang="en-US" dirty="0"/>
          </a:p>
        </p:txBody>
      </p:sp>
      <p:sp>
        <p:nvSpPr>
          <p:cNvPr id="6" name="Text Placeholder 5"/>
          <p:cNvSpPr>
            <a:spLocks noGrp="1"/>
          </p:cNvSpPr>
          <p:nvPr>
            <p:ph type="body" sz="quarter" idx="14"/>
          </p:nvPr>
        </p:nvSpPr>
        <p:spPr>
          <a:xfrm>
            <a:off x="4288334" y="2843808"/>
            <a:ext cx="2020987" cy="1944216"/>
          </a:xfrm>
        </p:spPr>
        <p:txBody>
          <a:bodyPr>
            <a:normAutofit fontScale="92500" lnSpcReduction="10000"/>
          </a:bodyPr>
          <a:lstStyle/>
          <a:p>
            <a:r>
              <a:rPr lang="en-GB" dirty="0"/>
              <a:t>Key Vocabulary</a:t>
            </a:r>
          </a:p>
          <a:p>
            <a:pPr algn="l"/>
            <a:r>
              <a:rPr lang="en-GB" b="0" u="none" dirty="0"/>
              <a:t>What do I </a:t>
            </a:r>
            <a:r>
              <a:rPr lang="en-GB" u="none" dirty="0"/>
              <a:t>add </a:t>
            </a:r>
            <a:r>
              <a:rPr lang="en-GB" b="0" u="none" dirty="0"/>
              <a:t>to 65 to make 100?</a:t>
            </a:r>
          </a:p>
          <a:p>
            <a:pPr algn="l"/>
            <a:r>
              <a:rPr lang="en-GB" b="0" u="none" dirty="0"/>
              <a:t>What is 100 </a:t>
            </a:r>
            <a:r>
              <a:rPr lang="en-GB" u="none" dirty="0"/>
              <a:t>take away </a:t>
            </a:r>
            <a:r>
              <a:rPr lang="en-GB" b="0" u="none" dirty="0"/>
              <a:t>6?</a:t>
            </a:r>
          </a:p>
          <a:p>
            <a:pPr algn="l"/>
            <a:r>
              <a:rPr lang="en-GB" b="0" u="none" dirty="0"/>
              <a:t>What is 13 </a:t>
            </a:r>
            <a:r>
              <a:rPr lang="en-GB" u="none" dirty="0"/>
              <a:t>less than </a:t>
            </a:r>
            <a:r>
              <a:rPr lang="en-GB" b="0" u="none" dirty="0"/>
              <a:t>100?</a:t>
            </a:r>
          </a:p>
          <a:p>
            <a:pPr algn="l"/>
            <a:r>
              <a:rPr lang="en-GB" u="none" dirty="0"/>
              <a:t>How many more </a:t>
            </a:r>
            <a:r>
              <a:rPr lang="en-GB" b="0" u="none" dirty="0"/>
              <a:t>than 98 is 100?</a:t>
            </a:r>
          </a:p>
          <a:p>
            <a:pPr algn="l"/>
            <a:r>
              <a:rPr lang="en-GB" b="0" u="none" dirty="0"/>
              <a:t>What is the </a:t>
            </a:r>
            <a:r>
              <a:rPr lang="en-GB" u="none" dirty="0"/>
              <a:t>difference</a:t>
            </a:r>
            <a:r>
              <a:rPr lang="en-GB" b="0" u="none" dirty="0"/>
              <a:t> between 89 and 100?</a:t>
            </a:r>
            <a:endParaRPr lang="en-GB" u="none" dirty="0"/>
          </a:p>
        </p:txBody>
      </p:sp>
      <p:sp>
        <p:nvSpPr>
          <p:cNvPr id="13" name="Text Placeholder 12"/>
          <p:cNvSpPr>
            <a:spLocks noGrp="1"/>
          </p:cNvSpPr>
          <p:nvPr>
            <p:ph type="body" sz="quarter" idx="15"/>
          </p:nvPr>
        </p:nvSpPr>
        <p:spPr/>
        <p:txBody>
          <a:bodyPr>
            <a:normAutofit/>
          </a:bodyPr>
          <a:lstStyle/>
          <a:p>
            <a:r>
              <a:rPr lang="en-GB" dirty="0">
                <a:ea typeface="Calibri" pitchFamily="34" charset="0"/>
                <a:cs typeface="Times New Roman" pitchFamily="18" charset="0"/>
              </a:rPr>
              <a:t>This list includes some examples  of facts that children should know. They should be able to answer questions including missing number questions  </a:t>
            </a:r>
            <a:r>
              <a:rPr lang="en-GB" altLang="en-US" dirty="0">
                <a:ea typeface="Calibri" pitchFamily="34" charset="0"/>
                <a:cs typeface="Times New Roman" pitchFamily="18" charset="0"/>
              </a:rPr>
              <a:t>e.g.  49 + ⃝ = 100 or 100 –  ⃝ = 72.</a:t>
            </a:r>
          </a:p>
          <a:p>
            <a:pPr lvl="0"/>
            <a:endParaRPr lang="en-GB" altLang="en-US" dirty="0">
              <a:ea typeface="Calibri" pitchFamily="34" charset="0"/>
              <a:cs typeface="Times New Roman" pitchFamily="18" charset="0"/>
            </a:endParaRPr>
          </a:p>
          <a:p>
            <a:endParaRPr lang="en-GB" dirty="0"/>
          </a:p>
        </p:txBody>
      </p:sp>
      <p:graphicFrame>
        <p:nvGraphicFramePr>
          <p:cNvPr id="9" name="Content Placeholder 6"/>
          <p:cNvGraphicFramePr>
            <a:graphicFrameLocks/>
          </p:cNvGraphicFramePr>
          <p:nvPr>
            <p:extLst>
              <p:ext uri="{D42A27DB-BD31-4B8C-83A1-F6EECF244321}">
                <p14:modId xmlns:p14="http://schemas.microsoft.com/office/powerpoint/2010/main" val="780739027"/>
              </p:ext>
            </p:extLst>
          </p:nvPr>
        </p:nvGraphicFramePr>
        <p:xfrm>
          <a:off x="692696" y="2555776"/>
          <a:ext cx="2322484" cy="2302129"/>
        </p:xfrm>
        <a:graphic>
          <a:graphicData uri="http://schemas.openxmlformats.org/drawingml/2006/table">
            <a:tbl>
              <a:tblPr firstRow="1" bandRow="1">
                <a:tableStyleId>{2D5ABB26-0587-4C30-8999-92F81FD0307C}</a:tableStyleId>
              </a:tblPr>
              <a:tblGrid>
                <a:gridCol w="1161242">
                  <a:extLst>
                    <a:ext uri="{9D8B030D-6E8A-4147-A177-3AD203B41FA5}">
                      <a16:colId xmlns:a16="http://schemas.microsoft.com/office/drawing/2014/main" val="20000"/>
                    </a:ext>
                  </a:extLst>
                </a:gridCol>
                <a:gridCol w="1161242">
                  <a:extLst>
                    <a:ext uri="{9D8B030D-6E8A-4147-A177-3AD203B41FA5}">
                      <a16:colId xmlns:a16="http://schemas.microsoft.com/office/drawing/2014/main" val="20001"/>
                    </a:ext>
                  </a:extLst>
                </a:gridCol>
              </a:tblGrid>
              <a:tr h="2109343">
                <a:tc>
                  <a:txBody>
                    <a:bodyPr/>
                    <a:lstStyle/>
                    <a:p>
                      <a:pPr algn="ctr">
                        <a:lnSpc>
                          <a:spcPct val="115000"/>
                        </a:lnSpc>
                        <a:spcAft>
                          <a:spcPts val="0"/>
                        </a:spcAft>
                      </a:pPr>
                      <a:r>
                        <a:rPr lang="en-GB" sz="1100" b="0" dirty="0">
                          <a:effectLst/>
                          <a:latin typeface="Calibri"/>
                          <a:ea typeface="Calibri"/>
                          <a:cs typeface="Times New Roman"/>
                        </a:rPr>
                        <a:t>Some examples:</a:t>
                      </a:r>
                    </a:p>
                    <a:p>
                      <a:pPr algn="ctr">
                        <a:lnSpc>
                          <a:spcPct val="115000"/>
                        </a:lnSpc>
                        <a:spcAft>
                          <a:spcPts val="0"/>
                        </a:spcAft>
                      </a:pPr>
                      <a:endParaRPr lang="en-GB" sz="1100" b="0" dirty="0">
                        <a:effectLst/>
                        <a:latin typeface="Calibri"/>
                        <a:ea typeface="Calibri"/>
                        <a:cs typeface="Times New Roman"/>
                      </a:endParaRPr>
                    </a:p>
                    <a:p>
                      <a:pPr algn="ctr">
                        <a:lnSpc>
                          <a:spcPct val="115000"/>
                        </a:lnSpc>
                        <a:spcAft>
                          <a:spcPts val="0"/>
                        </a:spcAft>
                      </a:pPr>
                      <a:r>
                        <a:rPr lang="en-GB" sz="1100" b="0" dirty="0">
                          <a:effectLst/>
                          <a:latin typeface="Calibri"/>
                          <a:ea typeface="Calibri"/>
                          <a:cs typeface="Times New Roman"/>
                        </a:rPr>
                        <a:t>60</a:t>
                      </a:r>
                      <a:r>
                        <a:rPr lang="en-GB" sz="1100" b="0" baseline="0" dirty="0">
                          <a:effectLst/>
                          <a:latin typeface="Calibri"/>
                          <a:ea typeface="Calibri"/>
                          <a:cs typeface="Times New Roman"/>
                        </a:rPr>
                        <a:t> + 40 = 100</a:t>
                      </a:r>
                    </a:p>
                    <a:p>
                      <a:pPr algn="ctr">
                        <a:lnSpc>
                          <a:spcPct val="115000"/>
                        </a:lnSpc>
                        <a:spcAft>
                          <a:spcPts val="0"/>
                        </a:spcAft>
                      </a:pPr>
                      <a:r>
                        <a:rPr lang="en-GB" sz="1100" b="0" baseline="0" dirty="0">
                          <a:effectLst/>
                          <a:latin typeface="Calibri"/>
                          <a:ea typeface="Calibri"/>
                          <a:cs typeface="Times New Roman"/>
                        </a:rPr>
                        <a:t>40 + 60 = 100</a:t>
                      </a:r>
                    </a:p>
                    <a:p>
                      <a:pPr algn="ctr">
                        <a:lnSpc>
                          <a:spcPct val="115000"/>
                        </a:lnSpc>
                        <a:spcAft>
                          <a:spcPts val="0"/>
                        </a:spcAft>
                      </a:pPr>
                      <a:r>
                        <a:rPr lang="en-GB" sz="1100" b="0" baseline="0" dirty="0">
                          <a:effectLst/>
                          <a:latin typeface="Calibri"/>
                          <a:ea typeface="Calibri"/>
                          <a:cs typeface="Times New Roman"/>
                        </a:rPr>
                        <a:t>100 – 40 = 60</a:t>
                      </a:r>
                    </a:p>
                    <a:p>
                      <a:pPr algn="ctr">
                        <a:lnSpc>
                          <a:spcPct val="115000"/>
                        </a:lnSpc>
                        <a:spcAft>
                          <a:spcPts val="0"/>
                        </a:spcAft>
                      </a:pPr>
                      <a:r>
                        <a:rPr lang="en-GB" sz="1100" b="0" baseline="0" dirty="0">
                          <a:effectLst/>
                          <a:latin typeface="Calibri"/>
                          <a:ea typeface="Calibri"/>
                          <a:cs typeface="Times New Roman"/>
                        </a:rPr>
                        <a:t>100 – 60 = 40</a:t>
                      </a:r>
                    </a:p>
                    <a:p>
                      <a:pPr algn="ctr">
                        <a:lnSpc>
                          <a:spcPct val="115000"/>
                        </a:lnSpc>
                        <a:spcAft>
                          <a:spcPts val="0"/>
                        </a:spcAft>
                      </a:pPr>
                      <a:endParaRPr lang="en-GB" sz="1100" b="0" baseline="0" dirty="0">
                        <a:effectLst/>
                        <a:latin typeface="Calibri"/>
                        <a:ea typeface="Calibri"/>
                        <a:cs typeface="Times New Roman"/>
                      </a:endParaRPr>
                    </a:p>
                    <a:p>
                      <a:pPr algn="ctr">
                        <a:lnSpc>
                          <a:spcPct val="115000"/>
                        </a:lnSpc>
                        <a:spcAft>
                          <a:spcPts val="0"/>
                        </a:spcAft>
                      </a:pPr>
                      <a:r>
                        <a:rPr lang="en-GB" sz="1100" b="0" baseline="0" dirty="0">
                          <a:effectLst/>
                          <a:latin typeface="Calibri"/>
                          <a:ea typeface="Calibri"/>
                          <a:cs typeface="Times New Roman"/>
                        </a:rPr>
                        <a:t>75 + 25 = 100</a:t>
                      </a:r>
                    </a:p>
                    <a:p>
                      <a:pPr algn="ctr">
                        <a:lnSpc>
                          <a:spcPct val="115000"/>
                        </a:lnSpc>
                        <a:spcAft>
                          <a:spcPts val="0"/>
                        </a:spcAft>
                      </a:pPr>
                      <a:r>
                        <a:rPr lang="en-GB" sz="1100" b="0" baseline="0" dirty="0">
                          <a:effectLst/>
                          <a:latin typeface="Calibri"/>
                          <a:ea typeface="Calibri"/>
                          <a:cs typeface="Times New Roman"/>
                        </a:rPr>
                        <a:t>25 + 75 = 100</a:t>
                      </a:r>
                    </a:p>
                    <a:p>
                      <a:pPr algn="ctr">
                        <a:lnSpc>
                          <a:spcPct val="115000"/>
                        </a:lnSpc>
                        <a:spcAft>
                          <a:spcPts val="0"/>
                        </a:spcAft>
                      </a:pPr>
                      <a:r>
                        <a:rPr lang="en-GB" sz="1100" b="0" baseline="0" dirty="0">
                          <a:effectLst/>
                          <a:latin typeface="Calibri"/>
                          <a:ea typeface="Calibri"/>
                          <a:cs typeface="Times New Roman"/>
                        </a:rPr>
                        <a:t>100 – 25 = 75</a:t>
                      </a:r>
                    </a:p>
                    <a:p>
                      <a:pPr algn="ctr">
                        <a:lnSpc>
                          <a:spcPct val="115000"/>
                        </a:lnSpc>
                        <a:spcAft>
                          <a:spcPts val="0"/>
                        </a:spcAft>
                      </a:pPr>
                      <a:r>
                        <a:rPr lang="en-GB" sz="1100" b="0" baseline="0" dirty="0">
                          <a:effectLst/>
                          <a:latin typeface="Calibri"/>
                          <a:ea typeface="Calibri"/>
                          <a:cs typeface="Times New Roman"/>
                        </a:rPr>
                        <a:t>100 – 75 = 25</a:t>
                      </a:r>
                      <a:endParaRPr lang="en-GB" sz="1100" b="0" dirty="0">
                        <a:effectLst/>
                        <a:latin typeface="Calibri"/>
                        <a:ea typeface="Calibri"/>
                        <a:cs typeface="Times New Roman"/>
                      </a:endParaRPr>
                    </a:p>
                  </a:txBody>
                  <a:tcPr marL="68580" marR="68580" marT="0" marB="0"/>
                </a:tc>
                <a:tc>
                  <a:txBody>
                    <a:bodyPr/>
                    <a:lstStyle/>
                    <a:p>
                      <a:pPr algn="ctr">
                        <a:lnSpc>
                          <a:spcPct val="115000"/>
                        </a:lnSpc>
                        <a:spcAft>
                          <a:spcPts val="0"/>
                        </a:spcAft>
                      </a:pPr>
                      <a:endParaRPr lang="en-GB" sz="1100" dirty="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p>
                      <a:pPr algn="ctr">
                        <a:lnSpc>
                          <a:spcPct val="115000"/>
                        </a:lnSpc>
                        <a:spcAft>
                          <a:spcPts val="0"/>
                        </a:spcAft>
                      </a:pPr>
                      <a:r>
                        <a:rPr lang="en-GB" sz="1100" dirty="0">
                          <a:effectLst/>
                          <a:latin typeface="Calibri"/>
                          <a:ea typeface="Calibri"/>
                          <a:cs typeface="Times New Roman"/>
                        </a:rPr>
                        <a:t>37 + 63 = 100</a:t>
                      </a:r>
                    </a:p>
                    <a:p>
                      <a:pPr algn="ctr">
                        <a:lnSpc>
                          <a:spcPct val="115000"/>
                        </a:lnSpc>
                        <a:spcAft>
                          <a:spcPts val="0"/>
                        </a:spcAft>
                      </a:pPr>
                      <a:r>
                        <a:rPr lang="en-GB" sz="1100" dirty="0">
                          <a:effectLst/>
                          <a:latin typeface="Calibri"/>
                          <a:ea typeface="Calibri"/>
                          <a:cs typeface="Times New Roman"/>
                        </a:rPr>
                        <a:t>63</a:t>
                      </a:r>
                      <a:r>
                        <a:rPr lang="en-GB" sz="1100" baseline="0" dirty="0">
                          <a:effectLst/>
                          <a:latin typeface="Calibri"/>
                          <a:ea typeface="Calibri"/>
                          <a:cs typeface="Times New Roman"/>
                        </a:rPr>
                        <a:t> + 37 = 100</a:t>
                      </a:r>
                    </a:p>
                    <a:p>
                      <a:pPr algn="ctr">
                        <a:lnSpc>
                          <a:spcPct val="115000"/>
                        </a:lnSpc>
                        <a:spcAft>
                          <a:spcPts val="0"/>
                        </a:spcAft>
                      </a:pPr>
                      <a:r>
                        <a:rPr lang="en-GB" sz="1100" baseline="0" dirty="0">
                          <a:effectLst/>
                          <a:latin typeface="Calibri"/>
                          <a:ea typeface="Calibri"/>
                          <a:cs typeface="Times New Roman"/>
                        </a:rPr>
                        <a:t>100 – 63 = 37</a:t>
                      </a:r>
                    </a:p>
                    <a:p>
                      <a:pPr algn="ctr">
                        <a:lnSpc>
                          <a:spcPct val="115000"/>
                        </a:lnSpc>
                        <a:spcAft>
                          <a:spcPts val="0"/>
                        </a:spcAft>
                      </a:pPr>
                      <a:r>
                        <a:rPr lang="en-GB" sz="1100" baseline="0" dirty="0">
                          <a:effectLst/>
                          <a:latin typeface="Calibri"/>
                          <a:ea typeface="Calibri"/>
                          <a:cs typeface="Times New Roman"/>
                        </a:rPr>
                        <a:t>100 – 37 = 63</a:t>
                      </a:r>
                    </a:p>
                    <a:p>
                      <a:pPr algn="ctr">
                        <a:lnSpc>
                          <a:spcPct val="115000"/>
                        </a:lnSpc>
                        <a:spcAft>
                          <a:spcPts val="0"/>
                        </a:spcAft>
                      </a:pPr>
                      <a:endParaRPr lang="en-GB" sz="1100" baseline="0" dirty="0">
                        <a:effectLst/>
                        <a:latin typeface="Calibri"/>
                        <a:ea typeface="Calibri"/>
                        <a:cs typeface="Times New Roman"/>
                      </a:endParaRPr>
                    </a:p>
                    <a:p>
                      <a:pPr algn="ctr">
                        <a:lnSpc>
                          <a:spcPct val="115000"/>
                        </a:lnSpc>
                        <a:spcAft>
                          <a:spcPts val="0"/>
                        </a:spcAft>
                      </a:pPr>
                      <a:r>
                        <a:rPr lang="en-GB" sz="1100" baseline="0" dirty="0">
                          <a:effectLst/>
                          <a:latin typeface="Calibri"/>
                          <a:ea typeface="Calibri"/>
                          <a:cs typeface="Times New Roman"/>
                        </a:rPr>
                        <a:t>48 + 52 = 100</a:t>
                      </a:r>
                    </a:p>
                    <a:p>
                      <a:pPr algn="ctr">
                        <a:lnSpc>
                          <a:spcPct val="115000"/>
                        </a:lnSpc>
                        <a:spcAft>
                          <a:spcPts val="0"/>
                        </a:spcAft>
                      </a:pPr>
                      <a:r>
                        <a:rPr lang="en-GB" sz="1100" baseline="0">
                          <a:effectLst/>
                          <a:latin typeface="Calibri"/>
                          <a:ea typeface="Calibri"/>
                          <a:cs typeface="Times New Roman"/>
                        </a:rPr>
                        <a:t>52 + 48 = 100</a:t>
                      </a:r>
                    </a:p>
                    <a:p>
                      <a:pPr algn="ctr">
                        <a:lnSpc>
                          <a:spcPct val="115000"/>
                        </a:lnSpc>
                        <a:spcAft>
                          <a:spcPts val="0"/>
                        </a:spcAft>
                      </a:pPr>
                      <a:r>
                        <a:rPr lang="en-GB" sz="1100" baseline="0" dirty="0">
                          <a:effectLst/>
                          <a:latin typeface="Calibri"/>
                          <a:ea typeface="Calibri"/>
                          <a:cs typeface="Times New Roman"/>
                        </a:rPr>
                        <a:t>100 – 52 = 48</a:t>
                      </a:r>
                    </a:p>
                    <a:p>
                      <a:pPr algn="ctr">
                        <a:lnSpc>
                          <a:spcPct val="115000"/>
                        </a:lnSpc>
                        <a:spcAft>
                          <a:spcPts val="0"/>
                        </a:spcAft>
                      </a:pPr>
                      <a:r>
                        <a:rPr lang="en-GB" sz="1100" baseline="0" dirty="0">
                          <a:effectLst/>
                          <a:latin typeface="Calibri"/>
                          <a:ea typeface="Calibri"/>
                          <a:cs typeface="Times New Roman"/>
                        </a:rPr>
                        <a:t>100 – 48 = 52</a:t>
                      </a:r>
                      <a:endParaRPr lang="en-GB" sz="1100" dirty="0">
                        <a:effectLst/>
                        <a:latin typeface="Calibri"/>
                        <a:ea typeface="Calibri"/>
                        <a:cs typeface="Times New Roman"/>
                      </a:endParaRPr>
                    </a:p>
                    <a:p>
                      <a:pPr algn="ctr">
                        <a:lnSpc>
                          <a:spcPct val="115000"/>
                        </a:lnSpc>
                        <a:spcAft>
                          <a:spcPts val="0"/>
                        </a:spcAft>
                      </a:pPr>
                      <a:endParaRPr lang="en-GB"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bl>
          </a:graphicData>
        </a:graphic>
      </p:graphicFrame>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729776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Autumn 2</a:t>
            </a:r>
          </a:p>
        </p:txBody>
      </p:sp>
      <p:sp>
        <p:nvSpPr>
          <p:cNvPr id="3" name="Text Placeholder 2"/>
          <p:cNvSpPr>
            <a:spLocks noGrp="1"/>
          </p:cNvSpPr>
          <p:nvPr>
            <p:ph type="body" sz="quarter" idx="11"/>
          </p:nvPr>
        </p:nvSpPr>
        <p:spPr/>
        <p:txBody>
          <a:bodyPr/>
          <a:lstStyle/>
          <a:p>
            <a:r>
              <a:rPr lang="en-GB" dirty="0"/>
              <a:t>I know the multiplication and division facts for the 6 times table.</a:t>
            </a:r>
          </a:p>
        </p:txBody>
      </p:sp>
      <p:sp>
        <p:nvSpPr>
          <p:cNvPr id="4" name="Text Placeholder 3"/>
          <p:cNvSpPr>
            <a:spLocks noGrp="1"/>
          </p:cNvSpPr>
          <p:nvPr>
            <p:ph type="body" sz="quarter" idx="12"/>
          </p:nvPr>
        </p:nvSpPr>
        <p:spPr/>
        <p:txBody>
          <a:bodyPr>
            <a:normAutofit fontScale="92500" lnSpcReduction="2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Double your  threes </a:t>
            </a:r>
            <a:r>
              <a:rPr lang="en-GB" altLang="en-US" dirty="0">
                <a:cs typeface="Arial" pitchFamily="34" charset="0"/>
              </a:rPr>
              <a:t>– Multiplying a number by 6 is the same as multiplying by 3 and then doubling the answer. 7 </a:t>
            </a:r>
            <a:r>
              <a:rPr lang="en-GB" dirty="0"/>
              <a:t>× 3 = 21 and </a:t>
            </a:r>
            <a:r>
              <a:rPr lang="en-GB" altLang="en-US" dirty="0">
                <a:cs typeface="Arial" pitchFamily="34" charset="0"/>
              </a:rPr>
              <a:t>double 21 is 42, so 7 </a:t>
            </a:r>
            <a:r>
              <a:rPr lang="en-GB" dirty="0"/>
              <a:t>× 6 = 42.</a:t>
            </a:r>
            <a:endParaRPr lang="en-GB" dirty="0">
              <a:cs typeface="Arial" pitchFamily="34" charset="0"/>
            </a:endParaRP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ea typeface="Calibri" pitchFamily="34" charset="0"/>
                <a:cs typeface="Times New Roman" pitchFamily="18" charset="0"/>
              </a:rPr>
              <a:t>Buy one get three free </a:t>
            </a:r>
            <a:r>
              <a:rPr lang="en-GB" altLang="en-US" dirty="0">
                <a:ea typeface="Calibri" pitchFamily="34" charset="0"/>
                <a:cs typeface="Times New Roman" pitchFamily="18" charset="0"/>
              </a:rPr>
              <a:t>– If your child knows one fact (e.g. </a:t>
            </a:r>
            <a:r>
              <a:rPr lang="en-GB" dirty="0"/>
              <a:t>3 × 6 = 18), can they tell you the other three facts in the same fact family?</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r>
              <a:rPr lang="en-GB" altLang="en-US" u="sng" dirty="0"/>
              <a:t>Warning!</a:t>
            </a:r>
            <a:r>
              <a:rPr lang="en-GB" altLang="en-US" dirty="0"/>
              <a:t> – When creating fact families, children sometimes get confused by the order of the numbers in the division number sentence. It is tempting to say that the biggest number goes first, but it is more helpful to say that the answer to the multiplication goes first, as this will help your child more in later years when they study fractions, decimals and algebra.</a:t>
            </a:r>
          </a:p>
          <a:p>
            <a:pPr eaLnBrk="0" fontAlgn="base" hangingPunct="0">
              <a:spcBef>
                <a:spcPct val="0"/>
              </a:spcBef>
              <a:spcAft>
                <a:spcPct val="0"/>
              </a:spcAft>
              <a:buClrTx/>
              <a:buSzTx/>
            </a:pPr>
            <a:r>
              <a:rPr lang="en-GB" altLang="en-US" dirty="0"/>
              <a:t>E.g. 6</a:t>
            </a:r>
            <a:r>
              <a:rPr lang="en-GB" dirty="0"/>
              <a:t> × 12 = 72. The answer to the multiplication is 72, so 72 ÷ 6 = 12 and 72 ÷ 12 = 6</a:t>
            </a:r>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770999800"/>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a:effectLst/>
                        </a:rPr>
                        <a:t>6 × 1 = 6</a:t>
                      </a:r>
                    </a:p>
                    <a:p>
                      <a:pPr algn="ctr">
                        <a:lnSpc>
                          <a:spcPct val="115000"/>
                        </a:lnSpc>
                        <a:spcAft>
                          <a:spcPts val="0"/>
                        </a:spcAft>
                      </a:pPr>
                      <a:r>
                        <a:rPr lang="en-GB" sz="1100" dirty="0">
                          <a:effectLst/>
                        </a:rPr>
                        <a:t>6 × 2 = 12</a:t>
                      </a:r>
                    </a:p>
                    <a:p>
                      <a:pPr algn="ctr">
                        <a:lnSpc>
                          <a:spcPct val="115000"/>
                        </a:lnSpc>
                        <a:spcAft>
                          <a:spcPts val="0"/>
                        </a:spcAft>
                      </a:pPr>
                      <a:r>
                        <a:rPr lang="en-GB" sz="1100" dirty="0">
                          <a:effectLst/>
                        </a:rPr>
                        <a:t>6</a:t>
                      </a:r>
                      <a:r>
                        <a:rPr lang="en-GB" sz="1100" baseline="0" dirty="0">
                          <a:effectLst/>
                        </a:rPr>
                        <a:t> </a:t>
                      </a:r>
                      <a:r>
                        <a:rPr lang="en-GB" sz="1100" dirty="0">
                          <a:effectLst/>
                        </a:rPr>
                        <a:t>× 3 = 18</a:t>
                      </a:r>
                    </a:p>
                    <a:p>
                      <a:pPr algn="ctr">
                        <a:lnSpc>
                          <a:spcPct val="115000"/>
                        </a:lnSpc>
                        <a:spcAft>
                          <a:spcPts val="0"/>
                        </a:spcAft>
                      </a:pPr>
                      <a:r>
                        <a:rPr lang="en-GB" sz="1100" dirty="0">
                          <a:effectLst/>
                        </a:rPr>
                        <a:t>6 × 4 = 24</a:t>
                      </a:r>
                    </a:p>
                    <a:p>
                      <a:pPr algn="ctr">
                        <a:lnSpc>
                          <a:spcPct val="115000"/>
                        </a:lnSpc>
                        <a:spcAft>
                          <a:spcPts val="0"/>
                        </a:spcAft>
                      </a:pPr>
                      <a:r>
                        <a:rPr lang="en-GB" sz="1100" dirty="0">
                          <a:effectLst/>
                        </a:rPr>
                        <a:t>6 × 5 = 30</a:t>
                      </a:r>
                    </a:p>
                    <a:p>
                      <a:pPr algn="ctr">
                        <a:lnSpc>
                          <a:spcPct val="115000"/>
                        </a:lnSpc>
                        <a:spcAft>
                          <a:spcPts val="0"/>
                        </a:spcAft>
                      </a:pPr>
                      <a:r>
                        <a:rPr lang="en-GB" sz="1100" baseline="0" dirty="0">
                          <a:effectLst/>
                        </a:rPr>
                        <a:t>6 </a:t>
                      </a:r>
                      <a:r>
                        <a:rPr lang="en-GB" sz="1100" dirty="0">
                          <a:effectLst/>
                        </a:rPr>
                        <a:t>× 6 = 36</a:t>
                      </a:r>
                    </a:p>
                    <a:p>
                      <a:pPr algn="ctr">
                        <a:lnSpc>
                          <a:spcPct val="115000"/>
                        </a:lnSpc>
                        <a:spcAft>
                          <a:spcPts val="0"/>
                        </a:spcAft>
                      </a:pPr>
                      <a:r>
                        <a:rPr lang="en-GB" sz="1100" dirty="0">
                          <a:effectLst/>
                        </a:rPr>
                        <a:t>6 × 7 = 42</a:t>
                      </a:r>
                    </a:p>
                    <a:p>
                      <a:pPr algn="ctr">
                        <a:lnSpc>
                          <a:spcPct val="115000"/>
                        </a:lnSpc>
                        <a:spcAft>
                          <a:spcPts val="0"/>
                        </a:spcAft>
                      </a:pPr>
                      <a:r>
                        <a:rPr lang="en-GB" sz="1100" dirty="0">
                          <a:effectLst/>
                        </a:rPr>
                        <a:t>6 × 8 = 48</a:t>
                      </a:r>
                    </a:p>
                    <a:p>
                      <a:pPr algn="ctr">
                        <a:lnSpc>
                          <a:spcPct val="115000"/>
                        </a:lnSpc>
                        <a:spcAft>
                          <a:spcPts val="0"/>
                        </a:spcAft>
                      </a:pPr>
                      <a:r>
                        <a:rPr lang="en-GB" sz="1100" dirty="0">
                          <a:effectLst/>
                        </a:rPr>
                        <a:t>6 × 9 = 54</a:t>
                      </a:r>
                    </a:p>
                    <a:p>
                      <a:pPr algn="ctr">
                        <a:lnSpc>
                          <a:spcPct val="115000"/>
                        </a:lnSpc>
                        <a:spcAft>
                          <a:spcPts val="0"/>
                        </a:spcAft>
                      </a:pPr>
                      <a:r>
                        <a:rPr lang="en-GB" sz="1100" dirty="0">
                          <a:effectLst/>
                        </a:rPr>
                        <a:t>6 × 10 = 60</a:t>
                      </a:r>
                    </a:p>
                    <a:p>
                      <a:pPr algn="ctr">
                        <a:lnSpc>
                          <a:spcPct val="115000"/>
                        </a:lnSpc>
                        <a:spcAft>
                          <a:spcPts val="0"/>
                        </a:spcAft>
                      </a:pPr>
                      <a:r>
                        <a:rPr lang="en-GB" sz="1100" dirty="0">
                          <a:effectLst/>
                        </a:rPr>
                        <a:t>6 × 11 = 66</a:t>
                      </a:r>
                    </a:p>
                    <a:p>
                      <a:pPr algn="ctr">
                        <a:lnSpc>
                          <a:spcPct val="115000"/>
                        </a:lnSpc>
                        <a:spcAft>
                          <a:spcPts val="0"/>
                        </a:spcAft>
                      </a:pPr>
                      <a:r>
                        <a:rPr lang="en-GB" sz="1100" dirty="0">
                          <a:effectLst/>
                        </a:rPr>
                        <a:t>6 × 12 = 72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1 × 6 = 6</a:t>
                      </a:r>
                    </a:p>
                    <a:p>
                      <a:pPr algn="ctr">
                        <a:lnSpc>
                          <a:spcPct val="115000"/>
                        </a:lnSpc>
                        <a:spcAft>
                          <a:spcPts val="0"/>
                        </a:spcAft>
                      </a:pPr>
                      <a:r>
                        <a:rPr lang="en-GB" sz="1100" dirty="0">
                          <a:effectLst/>
                        </a:rPr>
                        <a:t>2 × 6 = 12</a:t>
                      </a:r>
                    </a:p>
                    <a:p>
                      <a:pPr algn="ctr">
                        <a:lnSpc>
                          <a:spcPct val="115000"/>
                        </a:lnSpc>
                        <a:spcAft>
                          <a:spcPts val="0"/>
                        </a:spcAft>
                      </a:pPr>
                      <a:r>
                        <a:rPr lang="en-GB" sz="1100" dirty="0">
                          <a:effectLst/>
                        </a:rPr>
                        <a:t>3 × 6</a:t>
                      </a:r>
                      <a:r>
                        <a:rPr lang="en-GB" sz="1100" baseline="0" dirty="0">
                          <a:effectLst/>
                        </a:rPr>
                        <a:t> </a:t>
                      </a:r>
                      <a:r>
                        <a:rPr lang="en-GB" sz="1100" dirty="0">
                          <a:effectLst/>
                        </a:rPr>
                        <a:t>= 18</a:t>
                      </a:r>
                    </a:p>
                    <a:p>
                      <a:pPr algn="ctr">
                        <a:lnSpc>
                          <a:spcPct val="115000"/>
                        </a:lnSpc>
                        <a:spcAft>
                          <a:spcPts val="0"/>
                        </a:spcAft>
                      </a:pPr>
                      <a:r>
                        <a:rPr lang="en-GB" sz="1100" dirty="0">
                          <a:effectLst/>
                        </a:rPr>
                        <a:t>4 × 6</a:t>
                      </a:r>
                      <a:r>
                        <a:rPr lang="en-GB" sz="1100" baseline="0" dirty="0">
                          <a:effectLst/>
                        </a:rPr>
                        <a:t> </a:t>
                      </a:r>
                      <a:r>
                        <a:rPr lang="en-GB" sz="1100" dirty="0">
                          <a:effectLst/>
                        </a:rPr>
                        <a:t>= 24</a:t>
                      </a:r>
                    </a:p>
                    <a:p>
                      <a:pPr algn="ctr">
                        <a:lnSpc>
                          <a:spcPct val="115000"/>
                        </a:lnSpc>
                        <a:spcAft>
                          <a:spcPts val="0"/>
                        </a:spcAft>
                      </a:pPr>
                      <a:r>
                        <a:rPr lang="en-GB" sz="1100" dirty="0">
                          <a:effectLst/>
                        </a:rPr>
                        <a:t>5 × 6 = 30</a:t>
                      </a:r>
                    </a:p>
                    <a:p>
                      <a:pPr algn="ctr">
                        <a:lnSpc>
                          <a:spcPct val="115000"/>
                        </a:lnSpc>
                        <a:spcAft>
                          <a:spcPts val="0"/>
                        </a:spcAft>
                      </a:pPr>
                      <a:r>
                        <a:rPr lang="en-GB" sz="1100" baseline="0" dirty="0">
                          <a:effectLst/>
                        </a:rPr>
                        <a:t>6 </a:t>
                      </a:r>
                      <a:r>
                        <a:rPr lang="en-GB" sz="1100" dirty="0">
                          <a:effectLst/>
                        </a:rPr>
                        <a:t>× 6</a:t>
                      </a:r>
                      <a:r>
                        <a:rPr lang="en-GB" sz="1100" baseline="0" dirty="0">
                          <a:effectLst/>
                        </a:rPr>
                        <a:t> </a:t>
                      </a:r>
                      <a:r>
                        <a:rPr lang="en-GB" sz="1100" dirty="0">
                          <a:effectLst/>
                        </a:rPr>
                        <a:t>= 36</a:t>
                      </a:r>
                    </a:p>
                    <a:p>
                      <a:pPr algn="ctr">
                        <a:lnSpc>
                          <a:spcPct val="115000"/>
                        </a:lnSpc>
                        <a:spcAft>
                          <a:spcPts val="0"/>
                        </a:spcAft>
                      </a:pPr>
                      <a:r>
                        <a:rPr lang="en-GB" sz="1100" dirty="0">
                          <a:effectLst/>
                        </a:rPr>
                        <a:t>7 × 6 = 42</a:t>
                      </a:r>
                    </a:p>
                    <a:p>
                      <a:pPr algn="ctr">
                        <a:lnSpc>
                          <a:spcPct val="115000"/>
                        </a:lnSpc>
                        <a:spcAft>
                          <a:spcPts val="0"/>
                        </a:spcAft>
                      </a:pPr>
                      <a:r>
                        <a:rPr lang="en-GB" sz="1100" dirty="0">
                          <a:effectLst/>
                        </a:rPr>
                        <a:t>8 × 6 = 48</a:t>
                      </a:r>
                    </a:p>
                    <a:p>
                      <a:pPr algn="ctr">
                        <a:lnSpc>
                          <a:spcPct val="115000"/>
                        </a:lnSpc>
                        <a:spcAft>
                          <a:spcPts val="0"/>
                        </a:spcAft>
                      </a:pPr>
                      <a:r>
                        <a:rPr lang="en-GB" sz="1100" dirty="0">
                          <a:effectLst/>
                        </a:rPr>
                        <a:t>9 × 6 = 54</a:t>
                      </a:r>
                    </a:p>
                    <a:p>
                      <a:pPr algn="ctr">
                        <a:lnSpc>
                          <a:spcPct val="115000"/>
                        </a:lnSpc>
                        <a:spcAft>
                          <a:spcPts val="0"/>
                        </a:spcAft>
                      </a:pPr>
                      <a:r>
                        <a:rPr lang="en-GB" sz="1100" dirty="0">
                          <a:effectLst/>
                        </a:rPr>
                        <a:t>10 × 6 = 60</a:t>
                      </a:r>
                    </a:p>
                    <a:p>
                      <a:pPr algn="ctr">
                        <a:lnSpc>
                          <a:spcPct val="115000"/>
                        </a:lnSpc>
                        <a:spcAft>
                          <a:spcPts val="0"/>
                        </a:spcAft>
                      </a:pPr>
                      <a:r>
                        <a:rPr lang="en-GB" sz="1100" dirty="0">
                          <a:effectLst/>
                        </a:rPr>
                        <a:t>11 × 6 = 66</a:t>
                      </a:r>
                    </a:p>
                    <a:p>
                      <a:pPr algn="ctr">
                        <a:lnSpc>
                          <a:spcPct val="115000"/>
                        </a:lnSpc>
                        <a:spcAft>
                          <a:spcPts val="0"/>
                        </a:spcAft>
                      </a:pPr>
                      <a:r>
                        <a:rPr lang="en-GB" sz="1100" dirty="0">
                          <a:effectLst/>
                        </a:rPr>
                        <a:t>12 × 6 = 72</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6 ÷ 6 = 1</a:t>
                      </a:r>
                    </a:p>
                    <a:p>
                      <a:pPr algn="ctr">
                        <a:lnSpc>
                          <a:spcPct val="115000"/>
                        </a:lnSpc>
                        <a:spcAft>
                          <a:spcPts val="0"/>
                        </a:spcAft>
                      </a:pPr>
                      <a:r>
                        <a:rPr lang="en-GB" sz="1100" dirty="0">
                          <a:effectLst/>
                        </a:rPr>
                        <a:t>12 ÷ 6</a:t>
                      </a:r>
                      <a:r>
                        <a:rPr lang="en-GB" sz="1100" baseline="0" dirty="0">
                          <a:effectLst/>
                        </a:rPr>
                        <a:t> </a:t>
                      </a:r>
                      <a:r>
                        <a:rPr lang="en-GB" sz="1100" dirty="0">
                          <a:effectLst/>
                        </a:rPr>
                        <a:t>= 2</a:t>
                      </a:r>
                    </a:p>
                    <a:p>
                      <a:pPr algn="ctr">
                        <a:lnSpc>
                          <a:spcPct val="115000"/>
                        </a:lnSpc>
                        <a:spcAft>
                          <a:spcPts val="0"/>
                        </a:spcAft>
                      </a:pPr>
                      <a:r>
                        <a:rPr lang="en-GB" sz="1100" dirty="0">
                          <a:effectLst/>
                        </a:rPr>
                        <a:t>18</a:t>
                      </a:r>
                      <a:r>
                        <a:rPr lang="en-GB" sz="1100" baseline="0" dirty="0">
                          <a:effectLst/>
                        </a:rPr>
                        <a:t> </a:t>
                      </a:r>
                      <a:r>
                        <a:rPr lang="en-GB" sz="1100" dirty="0">
                          <a:effectLst/>
                        </a:rPr>
                        <a:t>÷ 6 = 3</a:t>
                      </a:r>
                    </a:p>
                    <a:p>
                      <a:pPr algn="ctr">
                        <a:lnSpc>
                          <a:spcPct val="115000"/>
                        </a:lnSpc>
                        <a:spcAft>
                          <a:spcPts val="0"/>
                        </a:spcAft>
                      </a:pPr>
                      <a:r>
                        <a:rPr lang="en-GB" sz="1100" baseline="0" dirty="0">
                          <a:effectLst/>
                        </a:rPr>
                        <a:t>24 </a:t>
                      </a:r>
                      <a:r>
                        <a:rPr lang="en-GB" sz="1100" dirty="0">
                          <a:effectLst/>
                        </a:rPr>
                        <a:t>÷ 6</a:t>
                      </a:r>
                      <a:r>
                        <a:rPr lang="en-GB" sz="1100" baseline="0" dirty="0">
                          <a:effectLst/>
                        </a:rPr>
                        <a:t> </a:t>
                      </a:r>
                      <a:r>
                        <a:rPr lang="en-GB" sz="1100" dirty="0">
                          <a:effectLst/>
                        </a:rPr>
                        <a:t>= 4</a:t>
                      </a:r>
                    </a:p>
                    <a:p>
                      <a:pPr algn="ctr">
                        <a:lnSpc>
                          <a:spcPct val="115000"/>
                        </a:lnSpc>
                        <a:spcAft>
                          <a:spcPts val="0"/>
                        </a:spcAft>
                      </a:pPr>
                      <a:r>
                        <a:rPr lang="en-GB" sz="1100" baseline="0" dirty="0">
                          <a:effectLst/>
                        </a:rPr>
                        <a:t>30 </a:t>
                      </a:r>
                      <a:r>
                        <a:rPr lang="en-GB" sz="1100" dirty="0">
                          <a:effectLst/>
                        </a:rPr>
                        <a:t>÷ 6 = 5</a:t>
                      </a:r>
                    </a:p>
                    <a:p>
                      <a:pPr algn="ctr">
                        <a:lnSpc>
                          <a:spcPct val="115000"/>
                        </a:lnSpc>
                        <a:spcAft>
                          <a:spcPts val="0"/>
                        </a:spcAft>
                      </a:pPr>
                      <a:r>
                        <a:rPr lang="en-GB" sz="1100" baseline="0" dirty="0">
                          <a:effectLst/>
                        </a:rPr>
                        <a:t>36 </a:t>
                      </a:r>
                      <a:r>
                        <a:rPr lang="en-GB" sz="1100" dirty="0">
                          <a:effectLst/>
                        </a:rPr>
                        <a:t>÷ 6</a:t>
                      </a:r>
                      <a:r>
                        <a:rPr lang="en-GB" sz="1100" baseline="0" dirty="0">
                          <a:effectLst/>
                        </a:rPr>
                        <a:t> </a:t>
                      </a:r>
                      <a:r>
                        <a:rPr lang="en-GB" sz="1100" dirty="0">
                          <a:effectLst/>
                        </a:rPr>
                        <a:t>= 6</a:t>
                      </a:r>
                    </a:p>
                    <a:p>
                      <a:pPr algn="ctr">
                        <a:lnSpc>
                          <a:spcPct val="115000"/>
                        </a:lnSpc>
                        <a:spcAft>
                          <a:spcPts val="0"/>
                        </a:spcAft>
                      </a:pPr>
                      <a:r>
                        <a:rPr lang="en-GB" sz="1100" dirty="0">
                          <a:effectLst/>
                        </a:rPr>
                        <a:t>42 ÷ 6 = 7</a:t>
                      </a:r>
                    </a:p>
                    <a:p>
                      <a:pPr algn="ctr">
                        <a:lnSpc>
                          <a:spcPct val="115000"/>
                        </a:lnSpc>
                        <a:spcAft>
                          <a:spcPts val="0"/>
                        </a:spcAft>
                      </a:pPr>
                      <a:r>
                        <a:rPr lang="en-GB" sz="1100" dirty="0">
                          <a:effectLst/>
                        </a:rPr>
                        <a:t>48 ÷ 6</a:t>
                      </a:r>
                      <a:r>
                        <a:rPr lang="en-GB" sz="1100" baseline="0" dirty="0">
                          <a:effectLst/>
                        </a:rPr>
                        <a:t> </a:t>
                      </a:r>
                      <a:r>
                        <a:rPr lang="en-GB" sz="1100" dirty="0">
                          <a:effectLst/>
                        </a:rPr>
                        <a:t>= 8</a:t>
                      </a:r>
                    </a:p>
                    <a:p>
                      <a:pPr algn="ctr">
                        <a:lnSpc>
                          <a:spcPct val="115000"/>
                        </a:lnSpc>
                        <a:spcAft>
                          <a:spcPts val="0"/>
                        </a:spcAft>
                      </a:pPr>
                      <a:r>
                        <a:rPr lang="en-GB" sz="1100" dirty="0">
                          <a:effectLst/>
                        </a:rPr>
                        <a:t>54 ÷ 6 = 9</a:t>
                      </a:r>
                    </a:p>
                    <a:p>
                      <a:pPr algn="ctr">
                        <a:lnSpc>
                          <a:spcPct val="115000"/>
                        </a:lnSpc>
                        <a:spcAft>
                          <a:spcPts val="0"/>
                        </a:spcAft>
                      </a:pPr>
                      <a:r>
                        <a:rPr lang="en-GB" sz="1100" dirty="0">
                          <a:effectLst/>
                        </a:rPr>
                        <a:t>60 ÷ 6</a:t>
                      </a:r>
                      <a:r>
                        <a:rPr lang="en-GB" sz="1100" baseline="0" dirty="0">
                          <a:effectLst/>
                        </a:rPr>
                        <a:t> </a:t>
                      </a:r>
                      <a:r>
                        <a:rPr lang="en-GB" sz="1100" dirty="0">
                          <a:effectLst/>
                        </a:rPr>
                        <a:t>= 10</a:t>
                      </a:r>
                    </a:p>
                    <a:p>
                      <a:pPr algn="ctr">
                        <a:lnSpc>
                          <a:spcPct val="115000"/>
                        </a:lnSpc>
                        <a:spcAft>
                          <a:spcPts val="0"/>
                        </a:spcAft>
                      </a:pPr>
                      <a:r>
                        <a:rPr lang="en-GB" sz="1100" dirty="0">
                          <a:effectLst/>
                        </a:rPr>
                        <a:t>66 ÷ 6</a:t>
                      </a:r>
                      <a:r>
                        <a:rPr lang="en-GB" sz="1100" baseline="0" dirty="0">
                          <a:effectLst/>
                        </a:rPr>
                        <a:t> </a:t>
                      </a:r>
                      <a:r>
                        <a:rPr lang="en-GB" sz="1100" dirty="0">
                          <a:effectLst/>
                        </a:rPr>
                        <a:t>= 11</a:t>
                      </a:r>
                    </a:p>
                    <a:p>
                      <a:pPr algn="ctr">
                        <a:lnSpc>
                          <a:spcPct val="115000"/>
                        </a:lnSpc>
                        <a:spcAft>
                          <a:spcPts val="0"/>
                        </a:spcAft>
                      </a:pPr>
                      <a:r>
                        <a:rPr lang="en-GB" sz="1100" dirty="0">
                          <a:effectLst/>
                        </a:rPr>
                        <a:t>72 ÷ 6</a:t>
                      </a:r>
                      <a:r>
                        <a:rPr lang="en-GB" sz="1100" baseline="0" dirty="0">
                          <a:effectLst/>
                        </a:rPr>
                        <a:t> </a:t>
                      </a:r>
                      <a:r>
                        <a:rPr lang="en-GB" sz="1100" dirty="0">
                          <a:effectLst/>
                        </a:rPr>
                        <a:t>= 12</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6 ÷ 1 = 6</a:t>
                      </a:r>
                    </a:p>
                    <a:p>
                      <a:pPr algn="ctr">
                        <a:lnSpc>
                          <a:spcPct val="115000"/>
                        </a:lnSpc>
                        <a:spcAft>
                          <a:spcPts val="0"/>
                        </a:spcAft>
                      </a:pPr>
                      <a:r>
                        <a:rPr lang="en-GB" sz="1100" dirty="0">
                          <a:effectLst/>
                        </a:rPr>
                        <a:t>12 ÷ 2</a:t>
                      </a:r>
                      <a:r>
                        <a:rPr lang="en-GB" sz="1100" baseline="0" dirty="0">
                          <a:effectLst/>
                        </a:rPr>
                        <a:t> </a:t>
                      </a:r>
                      <a:r>
                        <a:rPr lang="en-GB" sz="1100" dirty="0">
                          <a:effectLst/>
                        </a:rPr>
                        <a:t>= 6</a:t>
                      </a:r>
                    </a:p>
                    <a:p>
                      <a:pPr algn="ctr">
                        <a:lnSpc>
                          <a:spcPct val="115000"/>
                        </a:lnSpc>
                        <a:spcAft>
                          <a:spcPts val="0"/>
                        </a:spcAft>
                      </a:pPr>
                      <a:r>
                        <a:rPr lang="en-GB" sz="1100" dirty="0">
                          <a:effectLst/>
                        </a:rPr>
                        <a:t>18</a:t>
                      </a:r>
                      <a:r>
                        <a:rPr lang="en-GB" sz="1100" baseline="0" dirty="0">
                          <a:effectLst/>
                        </a:rPr>
                        <a:t> </a:t>
                      </a:r>
                      <a:r>
                        <a:rPr lang="en-GB" sz="1100" dirty="0">
                          <a:effectLst/>
                        </a:rPr>
                        <a:t>÷ 3 = 6</a:t>
                      </a:r>
                    </a:p>
                    <a:p>
                      <a:pPr algn="ctr">
                        <a:lnSpc>
                          <a:spcPct val="115000"/>
                        </a:lnSpc>
                        <a:spcAft>
                          <a:spcPts val="0"/>
                        </a:spcAft>
                      </a:pPr>
                      <a:r>
                        <a:rPr lang="en-GB" sz="1100" dirty="0">
                          <a:effectLst/>
                        </a:rPr>
                        <a:t>24 ÷ 4</a:t>
                      </a:r>
                      <a:r>
                        <a:rPr lang="en-GB" sz="1100" baseline="0" dirty="0">
                          <a:effectLst/>
                        </a:rPr>
                        <a:t> </a:t>
                      </a:r>
                      <a:r>
                        <a:rPr lang="en-GB" sz="1100" dirty="0">
                          <a:effectLst/>
                        </a:rPr>
                        <a:t>= 6</a:t>
                      </a:r>
                    </a:p>
                    <a:p>
                      <a:pPr algn="ctr">
                        <a:lnSpc>
                          <a:spcPct val="115000"/>
                        </a:lnSpc>
                        <a:spcAft>
                          <a:spcPts val="0"/>
                        </a:spcAft>
                      </a:pPr>
                      <a:r>
                        <a:rPr lang="en-GB" sz="1100" baseline="0" dirty="0">
                          <a:effectLst/>
                        </a:rPr>
                        <a:t>30 </a:t>
                      </a:r>
                      <a:r>
                        <a:rPr lang="en-GB" sz="1100" dirty="0">
                          <a:effectLst/>
                        </a:rPr>
                        <a:t>÷ 5 = 6</a:t>
                      </a:r>
                    </a:p>
                    <a:p>
                      <a:pPr algn="ctr">
                        <a:lnSpc>
                          <a:spcPct val="115000"/>
                        </a:lnSpc>
                        <a:spcAft>
                          <a:spcPts val="0"/>
                        </a:spcAft>
                      </a:pPr>
                      <a:r>
                        <a:rPr lang="en-GB" sz="1100" dirty="0">
                          <a:effectLst/>
                        </a:rPr>
                        <a:t>36 ÷ 6</a:t>
                      </a:r>
                      <a:r>
                        <a:rPr lang="en-GB" sz="1100" baseline="0" dirty="0">
                          <a:effectLst/>
                        </a:rPr>
                        <a:t> </a:t>
                      </a:r>
                      <a:r>
                        <a:rPr lang="en-GB" sz="1100" dirty="0">
                          <a:effectLst/>
                        </a:rPr>
                        <a:t>= 6</a:t>
                      </a:r>
                    </a:p>
                    <a:p>
                      <a:pPr algn="ctr">
                        <a:lnSpc>
                          <a:spcPct val="115000"/>
                        </a:lnSpc>
                        <a:spcAft>
                          <a:spcPts val="0"/>
                        </a:spcAft>
                      </a:pPr>
                      <a:r>
                        <a:rPr lang="en-GB" sz="1100" dirty="0">
                          <a:effectLst/>
                        </a:rPr>
                        <a:t>42 ÷ 7 = 6</a:t>
                      </a:r>
                    </a:p>
                    <a:p>
                      <a:pPr algn="ctr">
                        <a:lnSpc>
                          <a:spcPct val="115000"/>
                        </a:lnSpc>
                        <a:spcAft>
                          <a:spcPts val="0"/>
                        </a:spcAft>
                      </a:pPr>
                      <a:r>
                        <a:rPr lang="en-GB" sz="1100" baseline="0" dirty="0">
                          <a:effectLst/>
                        </a:rPr>
                        <a:t>48 </a:t>
                      </a:r>
                      <a:r>
                        <a:rPr lang="en-GB" sz="1100" dirty="0">
                          <a:effectLst/>
                        </a:rPr>
                        <a:t>÷ 8</a:t>
                      </a:r>
                      <a:r>
                        <a:rPr lang="en-GB" sz="1100" baseline="0" dirty="0">
                          <a:effectLst/>
                        </a:rPr>
                        <a:t> </a:t>
                      </a:r>
                      <a:r>
                        <a:rPr lang="en-GB" sz="1100" dirty="0">
                          <a:effectLst/>
                        </a:rPr>
                        <a:t>= 6</a:t>
                      </a:r>
                    </a:p>
                    <a:p>
                      <a:pPr algn="ctr">
                        <a:lnSpc>
                          <a:spcPct val="115000"/>
                        </a:lnSpc>
                        <a:spcAft>
                          <a:spcPts val="0"/>
                        </a:spcAft>
                      </a:pPr>
                      <a:r>
                        <a:rPr lang="en-GB" sz="1100" dirty="0">
                          <a:effectLst/>
                        </a:rPr>
                        <a:t>54 ÷ 9 = 6</a:t>
                      </a:r>
                    </a:p>
                    <a:p>
                      <a:pPr algn="ctr">
                        <a:lnSpc>
                          <a:spcPct val="115000"/>
                        </a:lnSpc>
                        <a:spcAft>
                          <a:spcPts val="0"/>
                        </a:spcAft>
                      </a:pPr>
                      <a:r>
                        <a:rPr lang="en-GB" sz="1100" dirty="0">
                          <a:effectLst/>
                        </a:rPr>
                        <a:t>60 ÷ </a:t>
                      </a:r>
                      <a:r>
                        <a:rPr lang="en-GB" sz="1100" baseline="0" dirty="0">
                          <a:effectLst/>
                        </a:rPr>
                        <a:t>10 </a:t>
                      </a:r>
                      <a:r>
                        <a:rPr lang="en-GB" sz="1100" dirty="0">
                          <a:effectLst/>
                        </a:rPr>
                        <a:t>= 6</a:t>
                      </a:r>
                    </a:p>
                    <a:p>
                      <a:pPr algn="ctr">
                        <a:lnSpc>
                          <a:spcPct val="115000"/>
                        </a:lnSpc>
                        <a:spcAft>
                          <a:spcPts val="0"/>
                        </a:spcAft>
                      </a:pPr>
                      <a:r>
                        <a:rPr lang="en-GB" sz="1100" dirty="0">
                          <a:effectLst/>
                        </a:rPr>
                        <a:t>66 ÷ 11 = 6</a:t>
                      </a:r>
                    </a:p>
                    <a:p>
                      <a:pPr algn="ctr">
                        <a:lnSpc>
                          <a:spcPct val="115000"/>
                        </a:lnSpc>
                        <a:spcAft>
                          <a:spcPts val="0"/>
                        </a:spcAft>
                      </a:pPr>
                      <a:r>
                        <a:rPr lang="en-GB" sz="1100" dirty="0">
                          <a:effectLst/>
                        </a:rPr>
                        <a:t>72 ÷ 12</a:t>
                      </a:r>
                      <a:r>
                        <a:rPr lang="en-GB" sz="1100" baseline="0" dirty="0">
                          <a:effectLst/>
                        </a:rPr>
                        <a:t> </a:t>
                      </a:r>
                      <a:r>
                        <a:rPr lang="en-GB" sz="1100" dirty="0">
                          <a:effectLst/>
                        </a:rPr>
                        <a:t>= 6</a:t>
                      </a:r>
                    </a:p>
                    <a:p>
                      <a:pPr algn="ctr">
                        <a:lnSpc>
                          <a:spcPct val="115000"/>
                        </a:lnSpc>
                        <a:spcAft>
                          <a:spcPts val="0"/>
                        </a:spcAft>
                      </a:pPr>
                      <a:endParaRPr lang="en-GB" sz="1100" dirty="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a:t>Key Vocabulary</a:t>
            </a:r>
          </a:p>
          <a:p>
            <a:pPr algn="l"/>
            <a:r>
              <a:rPr lang="en-GB" b="0" u="none" dirty="0"/>
              <a:t>What is 8 </a:t>
            </a:r>
            <a:r>
              <a:rPr lang="en-GB" u="none" dirty="0"/>
              <a:t>multiplied by </a:t>
            </a:r>
            <a:r>
              <a:rPr lang="en-GB" b="0" u="none" dirty="0"/>
              <a:t>6?</a:t>
            </a:r>
          </a:p>
          <a:p>
            <a:pPr algn="l"/>
            <a:r>
              <a:rPr lang="en-GB" b="0" u="none" dirty="0"/>
              <a:t>What is 6</a:t>
            </a:r>
            <a:r>
              <a:rPr lang="en-GB" u="none" dirty="0"/>
              <a:t> times </a:t>
            </a:r>
            <a:r>
              <a:rPr lang="en-GB" b="0" u="none" dirty="0"/>
              <a:t>8?</a:t>
            </a:r>
          </a:p>
          <a:p>
            <a:pPr algn="l"/>
            <a:r>
              <a:rPr lang="en-GB" b="0" u="none" dirty="0"/>
              <a:t>What is 24 </a:t>
            </a:r>
            <a:r>
              <a:rPr lang="en-GB" u="none" dirty="0"/>
              <a:t>divided by </a:t>
            </a:r>
            <a:r>
              <a:rPr lang="en-GB" b="0" u="none" dirty="0"/>
              <a:t>6?</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6 × ⃝ = 72 or ⃝ ÷ 6 = 7.</a:t>
            </a:r>
          </a:p>
          <a:p>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157118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Spring 1</a:t>
            </a:r>
          </a:p>
        </p:txBody>
      </p:sp>
      <p:sp>
        <p:nvSpPr>
          <p:cNvPr id="3" name="Text Placeholder 2"/>
          <p:cNvSpPr>
            <a:spLocks noGrp="1"/>
          </p:cNvSpPr>
          <p:nvPr>
            <p:ph type="body" sz="quarter" idx="11"/>
          </p:nvPr>
        </p:nvSpPr>
        <p:spPr>
          <a:xfrm>
            <a:off x="548680" y="1619251"/>
            <a:ext cx="6120680" cy="504479"/>
          </a:xfrm>
        </p:spPr>
        <p:txBody>
          <a:bodyPr>
            <a:normAutofit fontScale="92500"/>
          </a:bodyPr>
          <a:lstStyle/>
          <a:p>
            <a:r>
              <a:rPr lang="en-GB" dirty="0"/>
              <a:t>I know the multiplication and division facts for the 9 and 11 times tables.</a:t>
            </a:r>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Look for patterns</a:t>
            </a:r>
            <a:r>
              <a:rPr lang="en-GB" altLang="en-US" dirty="0">
                <a:ea typeface="Calibri" pitchFamily="34" charset="0"/>
                <a:cs typeface="Times New Roman" pitchFamily="18" charset="0"/>
              </a:rPr>
              <a:t> – These times tables are full of patterns for your child to find. How many can they spot?</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Use your ten times table </a:t>
            </a:r>
            <a:r>
              <a:rPr lang="en-GB" altLang="en-US" dirty="0">
                <a:cs typeface="Arial" pitchFamily="34" charset="0"/>
              </a:rPr>
              <a:t>–  Multiply a number by 10 and subtract the original  number</a:t>
            </a:r>
          </a:p>
          <a:p>
            <a:pPr lvl="0" eaLnBrk="0" fontAlgn="base" hangingPunct="0">
              <a:spcBef>
                <a:spcPct val="0"/>
              </a:spcBef>
              <a:spcAft>
                <a:spcPct val="0"/>
              </a:spcAft>
              <a:buClrTx/>
              <a:buSzTx/>
            </a:pPr>
            <a:r>
              <a:rPr lang="en-GB" altLang="en-US" dirty="0">
                <a:cs typeface="Arial" pitchFamily="34" charset="0"/>
              </a:rPr>
              <a:t>(e.g. 7 </a:t>
            </a:r>
            <a:r>
              <a:rPr lang="en-GB" dirty="0"/>
              <a:t>× 10 – 7 = 70 – 7 = 63). What do you notice?</a:t>
            </a:r>
          </a:p>
          <a:p>
            <a:pPr lvl="0" eaLnBrk="0" fontAlgn="base" hangingPunct="0">
              <a:spcBef>
                <a:spcPct val="0"/>
              </a:spcBef>
              <a:spcAft>
                <a:spcPct val="0"/>
              </a:spcAft>
              <a:buClrTx/>
              <a:buSzTx/>
            </a:pPr>
            <a:r>
              <a:rPr lang="en-GB" dirty="0">
                <a:cs typeface="Arial" pitchFamily="34" charset="0"/>
              </a:rPr>
              <a:t>What happens if you add your original number instead?</a:t>
            </a:r>
          </a:p>
          <a:p>
            <a:pPr lvl="0" eaLnBrk="0" fontAlgn="base" hangingPunct="0">
              <a:spcBef>
                <a:spcPct val="0"/>
              </a:spcBef>
              <a:spcAft>
                <a:spcPct val="0"/>
              </a:spcAft>
              <a:buClrTx/>
              <a:buSzTx/>
            </a:pPr>
            <a:r>
              <a:rPr lang="en-GB" dirty="0">
                <a:cs typeface="Arial" pitchFamily="34" charset="0"/>
              </a:rPr>
              <a:t>(e.g. </a:t>
            </a:r>
            <a:r>
              <a:rPr lang="en-GB" altLang="en-US" dirty="0">
                <a:cs typeface="Arial" pitchFamily="34" charset="0"/>
              </a:rPr>
              <a:t>7</a:t>
            </a:r>
            <a:r>
              <a:rPr lang="en-GB" dirty="0"/>
              <a:t> × 10 + 7 = 70 + 7 = </a:t>
            </a:r>
            <a:r>
              <a:rPr lang="en-GB" dirty="0">
                <a:cs typeface="Arial" pitchFamily="34" charset="0"/>
              </a:rPr>
              <a:t>77)</a:t>
            </a: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What do you already know?</a:t>
            </a:r>
            <a:r>
              <a:rPr lang="en-GB" altLang="en-US" dirty="0">
                <a:ea typeface="Calibri" pitchFamily="34" charset="0"/>
                <a:cs typeface="Times New Roman" pitchFamily="18" charset="0"/>
              </a:rPr>
              <a:t> – Your child will already know many of these facts from the 2, 3, 4, 5, 6, 8 and 10 times tables. It might be worth practising these again!</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915056023"/>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883118">
                  <a:extLst>
                    <a:ext uri="{9D8B030D-6E8A-4147-A177-3AD203B41FA5}">
                      <a16:colId xmlns:a16="http://schemas.microsoft.com/office/drawing/2014/main" val="20001"/>
                    </a:ext>
                  </a:extLst>
                </a:gridCol>
                <a:gridCol w="953765">
                  <a:extLst>
                    <a:ext uri="{9D8B030D-6E8A-4147-A177-3AD203B41FA5}">
                      <a16:colId xmlns:a16="http://schemas.microsoft.com/office/drawing/2014/main" val="20002"/>
                    </a:ext>
                  </a:extLst>
                </a:gridCol>
                <a:gridCol w="918442">
                  <a:extLst>
                    <a:ext uri="{9D8B030D-6E8A-4147-A177-3AD203B41FA5}">
                      <a16:colId xmlns:a16="http://schemas.microsoft.com/office/drawing/2014/main" val="20003"/>
                    </a:ext>
                  </a:extLst>
                </a:gridCol>
              </a:tblGrid>
              <a:tr h="2430272">
                <a:tc>
                  <a:txBody>
                    <a:bodyPr/>
                    <a:lstStyle/>
                    <a:p>
                      <a:pPr algn="ctr">
                        <a:lnSpc>
                          <a:spcPct val="115000"/>
                        </a:lnSpc>
                        <a:spcAft>
                          <a:spcPts val="0"/>
                        </a:spcAft>
                      </a:pPr>
                      <a:r>
                        <a:rPr lang="en-GB" sz="1050" dirty="0">
                          <a:effectLst/>
                        </a:rPr>
                        <a:t>9 × 1 = 9</a:t>
                      </a:r>
                    </a:p>
                    <a:p>
                      <a:pPr algn="ctr">
                        <a:lnSpc>
                          <a:spcPct val="115000"/>
                        </a:lnSpc>
                        <a:spcAft>
                          <a:spcPts val="0"/>
                        </a:spcAft>
                      </a:pPr>
                      <a:r>
                        <a:rPr lang="en-GB" sz="1050" dirty="0">
                          <a:effectLst/>
                        </a:rPr>
                        <a:t>9 × 2 = 18</a:t>
                      </a:r>
                    </a:p>
                    <a:p>
                      <a:pPr algn="ctr">
                        <a:lnSpc>
                          <a:spcPct val="115000"/>
                        </a:lnSpc>
                        <a:spcAft>
                          <a:spcPts val="0"/>
                        </a:spcAft>
                      </a:pPr>
                      <a:r>
                        <a:rPr lang="en-GB" sz="1050" baseline="0" dirty="0">
                          <a:effectLst/>
                        </a:rPr>
                        <a:t>9 </a:t>
                      </a:r>
                      <a:r>
                        <a:rPr lang="en-GB" sz="1050" dirty="0">
                          <a:effectLst/>
                        </a:rPr>
                        <a:t>× 3 = 27</a:t>
                      </a:r>
                    </a:p>
                    <a:p>
                      <a:pPr algn="ctr">
                        <a:lnSpc>
                          <a:spcPct val="115000"/>
                        </a:lnSpc>
                        <a:spcAft>
                          <a:spcPts val="0"/>
                        </a:spcAft>
                      </a:pPr>
                      <a:r>
                        <a:rPr lang="en-GB" sz="1050" dirty="0">
                          <a:effectLst/>
                        </a:rPr>
                        <a:t>9 × 4 = 36</a:t>
                      </a:r>
                    </a:p>
                    <a:p>
                      <a:pPr algn="ctr">
                        <a:lnSpc>
                          <a:spcPct val="115000"/>
                        </a:lnSpc>
                        <a:spcAft>
                          <a:spcPts val="0"/>
                        </a:spcAft>
                      </a:pPr>
                      <a:r>
                        <a:rPr lang="en-GB" sz="1050" dirty="0">
                          <a:effectLst/>
                        </a:rPr>
                        <a:t>9 × 5 = 45</a:t>
                      </a:r>
                    </a:p>
                    <a:p>
                      <a:pPr algn="ctr">
                        <a:lnSpc>
                          <a:spcPct val="115000"/>
                        </a:lnSpc>
                        <a:spcAft>
                          <a:spcPts val="0"/>
                        </a:spcAft>
                      </a:pPr>
                      <a:r>
                        <a:rPr lang="en-GB" sz="1050" baseline="0" dirty="0">
                          <a:effectLst/>
                        </a:rPr>
                        <a:t>9 </a:t>
                      </a:r>
                      <a:r>
                        <a:rPr lang="en-GB" sz="1050" dirty="0">
                          <a:effectLst/>
                        </a:rPr>
                        <a:t>× 6 = 54</a:t>
                      </a:r>
                    </a:p>
                    <a:p>
                      <a:pPr algn="ctr">
                        <a:lnSpc>
                          <a:spcPct val="115000"/>
                        </a:lnSpc>
                        <a:spcAft>
                          <a:spcPts val="0"/>
                        </a:spcAft>
                      </a:pPr>
                      <a:r>
                        <a:rPr lang="en-GB" sz="1050" dirty="0">
                          <a:effectLst/>
                        </a:rPr>
                        <a:t>9 × 7 = 63</a:t>
                      </a:r>
                    </a:p>
                    <a:p>
                      <a:pPr algn="ctr">
                        <a:lnSpc>
                          <a:spcPct val="115000"/>
                        </a:lnSpc>
                        <a:spcAft>
                          <a:spcPts val="0"/>
                        </a:spcAft>
                      </a:pPr>
                      <a:r>
                        <a:rPr lang="en-GB" sz="1050" dirty="0">
                          <a:effectLst/>
                        </a:rPr>
                        <a:t>9 × 8 = 72</a:t>
                      </a:r>
                    </a:p>
                    <a:p>
                      <a:pPr algn="ctr">
                        <a:lnSpc>
                          <a:spcPct val="115000"/>
                        </a:lnSpc>
                        <a:spcAft>
                          <a:spcPts val="0"/>
                        </a:spcAft>
                      </a:pPr>
                      <a:r>
                        <a:rPr lang="en-GB" sz="1050" dirty="0">
                          <a:effectLst/>
                        </a:rPr>
                        <a:t>9 × 9 = 81</a:t>
                      </a:r>
                    </a:p>
                    <a:p>
                      <a:pPr algn="ctr">
                        <a:lnSpc>
                          <a:spcPct val="115000"/>
                        </a:lnSpc>
                        <a:spcAft>
                          <a:spcPts val="0"/>
                        </a:spcAft>
                      </a:pPr>
                      <a:r>
                        <a:rPr lang="en-GB" sz="1050" dirty="0">
                          <a:effectLst/>
                        </a:rPr>
                        <a:t>9 × 10 = 90</a:t>
                      </a:r>
                    </a:p>
                    <a:p>
                      <a:pPr algn="ctr">
                        <a:lnSpc>
                          <a:spcPct val="115000"/>
                        </a:lnSpc>
                        <a:spcAft>
                          <a:spcPts val="0"/>
                        </a:spcAft>
                      </a:pPr>
                      <a:r>
                        <a:rPr lang="en-GB" sz="1050" dirty="0">
                          <a:effectLst/>
                        </a:rPr>
                        <a:t>9 × 11 = 99</a:t>
                      </a:r>
                    </a:p>
                    <a:p>
                      <a:pPr algn="ctr">
                        <a:lnSpc>
                          <a:spcPct val="115000"/>
                        </a:lnSpc>
                        <a:spcAft>
                          <a:spcPts val="0"/>
                        </a:spcAft>
                      </a:pPr>
                      <a:r>
                        <a:rPr lang="en-GB" sz="1050" dirty="0">
                          <a:effectLst/>
                        </a:rPr>
                        <a:t>9 × 12 = 108</a:t>
                      </a:r>
                      <a:endParaRPr lang="en-GB" sz="105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a:effectLst/>
                        </a:rPr>
                        <a:t>9 ÷ 9 = 1</a:t>
                      </a:r>
                    </a:p>
                    <a:p>
                      <a:pPr algn="ctr">
                        <a:lnSpc>
                          <a:spcPct val="115000"/>
                        </a:lnSpc>
                        <a:spcAft>
                          <a:spcPts val="0"/>
                        </a:spcAft>
                      </a:pPr>
                      <a:r>
                        <a:rPr lang="en-GB" sz="1050" dirty="0">
                          <a:effectLst/>
                        </a:rPr>
                        <a:t>18 ÷ 9</a:t>
                      </a:r>
                      <a:r>
                        <a:rPr lang="en-GB" sz="1050" baseline="0" dirty="0">
                          <a:effectLst/>
                        </a:rPr>
                        <a:t> </a:t>
                      </a:r>
                      <a:r>
                        <a:rPr lang="en-GB" sz="1050" dirty="0">
                          <a:effectLst/>
                        </a:rPr>
                        <a:t>= 2</a:t>
                      </a:r>
                    </a:p>
                    <a:p>
                      <a:pPr algn="ctr">
                        <a:lnSpc>
                          <a:spcPct val="115000"/>
                        </a:lnSpc>
                        <a:spcAft>
                          <a:spcPts val="0"/>
                        </a:spcAft>
                      </a:pPr>
                      <a:r>
                        <a:rPr lang="en-GB" sz="1050" dirty="0">
                          <a:effectLst/>
                        </a:rPr>
                        <a:t>27</a:t>
                      </a:r>
                      <a:r>
                        <a:rPr lang="en-GB" sz="1050" baseline="0" dirty="0">
                          <a:effectLst/>
                        </a:rPr>
                        <a:t> </a:t>
                      </a:r>
                      <a:r>
                        <a:rPr lang="en-GB" sz="1050" dirty="0">
                          <a:effectLst/>
                        </a:rPr>
                        <a:t>÷ 9 = 3</a:t>
                      </a:r>
                    </a:p>
                    <a:p>
                      <a:pPr algn="ctr">
                        <a:lnSpc>
                          <a:spcPct val="115000"/>
                        </a:lnSpc>
                        <a:spcAft>
                          <a:spcPts val="0"/>
                        </a:spcAft>
                      </a:pPr>
                      <a:r>
                        <a:rPr lang="en-GB" sz="1050" baseline="0" dirty="0">
                          <a:effectLst/>
                        </a:rPr>
                        <a:t>36 </a:t>
                      </a:r>
                      <a:r>
                        <a:rPr lang="en-GB" sz="1050" dirty="0">
                          <a:effectLst/>
                        </a:rPr>
                        <a:t>÷ 9</a:t>
                      </a:r>
                      <a:r>
                        <a:rPr lang="en-GB" sz="1050" baseline="0" dirty="0">
                          <a:effectLst/>
                        </a:rPr>
                        <a:t> </a:t>
                      </a:r>
                      <a:r>
                        <a:rPr lang="en-GB" sz="1050" dirty="0">
                          <a:effectLst/>
                        </a:rPr>
                        <a:t>= 4</a:t>
                      </a:r>
                    </a:p>
                    <a:p>
                      <a:pPr algn="ctr">
                        <a:lnSpc>
                          <a:spcPct val="115000"/>
                        </a:lnSpc>
                        <a:spcAft>
                          <a:spcPts val="0"/>
                        </a:spcAft>
                      </a:pPr>
                      <a:r>
                        <a:rPr lang="en-GB" sz="1050" baseline="0" dirty="0">
                          <a:effectLst/>
                        </a:rPr>
                        <a:t>45 </a:t>
                      </a:r>
                      <a:r>
                        <a:rPr lang="en-GB" sz="1050" dirty="0">
                          <a:effectLst/>
                        </a:rPr>
                        <a:t>÷ 9 = 5</a:t>
                      </a:r>
                    </a:p>
                    <a:p>
                      <a:pPr algn="ctr">
                        <a:lnSpc>
                          <a:spcPct val="115000"/>
                        </a:lnSpc>
                        <a:spcAft>
                          <a:spcPts val="0"/>
                        </a:spcAft>
                      </a:pPr>
                      <a:r>
                        <a:rPr lang="en-GB" sz="1050" baseline="0" dirty="0">
                          <a:effectLst/>
                        </a:rPr>
                        <a:t>54 </a:t>
                      </a:r>
                      <a:r>
                        <a:rPr lang="en-GB" sz="1050" dirty="0">
                          <a:effectLst/>
                        </a:rPr>
                        <a:t>÷ 9</a:t>
                      </a:r>
                      <a:r>
                        <a:rPr lang="en-GB" sz="1050" baseline="0" dirty="0">
                          <a:effectLst/>
                        </a:rPr>
                        <a:t> </a:t>
                      </a:r>
                      <a:r>
                        <a:rPr lang="en-GB" sz="1050" dirty="0">
                          <a:effectLst/>
                        </a:rPr>
                        <a:t>= 6</a:t>
                      </a:r>
                    </a:p>
                    <a:p>
                      <a:pPr algn="ctr">
                        <a:lnSpc>
                          <a:spcPct val="115000"/>
                        </a:lnSpc>
                        <a:spcAft>
                          <a:spcPts val="0"/>
                        </a:spcAft>
                      </a:pPr>
                      <a:r>
                        <a:rPr lang="en-GB" sz="1050" dirty="0">
                          <a:effectLst/>
                        </a:rPr>
                        <a:t>63 ÷ 9 = 7</a:t>
                      </a:r>
                    </a:p>
                    <a:p>
                      <a:pPr algn="ctr">
                        <a:lnSpc>
                          <a:spcPct val="115000"/>
                        </a:lnSpc>
                        <a:spcAft>
                          <a:spcPts val="0"/>
                        </a:spcAft>
                      </a:pPr>
                      <a:r>
                        <a:rPr lang="en-GB" sz="1050" dirty="0">
                          <a:effectLst/>
                        </a:rPr>
                        <a:t>72 ÷ 9</a:t>
                      </a:r>
                      <a:r>
                        <a:rPr lang="en-GB" sz="1050" baseline="0" dirty="0">
                          <a:effectLst/>
                        </a:rPr>
                        <a:t> </a:t>
                      </a:r>
                      <a:r>
                        <a:rPr lang="en-GB" sz="1050" dirty="0">
                          <a:effectLst/>
                        </a:rPr>
                        <a:t>= 8</a:t>
                      </a:r>
                    </a:p>
                    <a:p>
                      <a:pPr algn="ctr">
                        <a:lnSpc>
                          <a:spcPct val="115000"/>
                        </a:lnSpc>
                        <a:spcAft>
                          <a:spcPts val="0"/>
                        </a:spcAft>
                      </a:pPr>
                      <a:r>
                        <a:rPr lang="en-GB" sz="1050" dirty="0">
                          <a:effectLst/>
                        </a:rPr>
                        <a:t>81 ÷ 9 = 9</a:t>
                      </a:r>
                    </a:p>
                    <a:p>
                      <a:pPr algn="ctr">
                        <a:lnSpc>
                          <a:spcPct val="115000"/>
                        </a:lnSpc>
                        <a:spcAft>
                          <a:spcPts val="0"/>
                        </a:spcAft>
                      </a:pPr>
                      <a:r>
                        <a:rPr lang="en-GB" sz="1050" dirty="0">
                          <a:effectLst/>
                        </a:rPr>
                        <a:t>90 ÷ 9 = 10</a:t>
                      </a:r>
                    </a:p>
                    <a:p>
                      <a:pPr algn="ctr">
                        <a:lnSpc>
                          <a:spcPct val="115000"/>
                        </a:lnSpc>
                        <a:spcAft>
                          <a:spcPts val="0"/>
                        </a:spcAft>
                      </a:pPr>
                      <a:r>
                        <a:rPr lang="en-GB" sz="1050" dirty="0">
                          <a:effectLst/>
                        </a:rPr>
                        <a:t>99 ÷ 9</a:t>
                      </a:r>
                      <a:r>
                        <a:rPr lang="en-GB" sz="1050" baseline="0" dirty="0">
                          <a:effectLst/>
                        </a:rPr>
                        <a:t> </a:t>
                      </a:r>
                      <a:r>
                        <a:rPr lang="en-GB" sz="1050" dirty="0">
                          <a:effectLst/>
                        </a:rPr>
                        <a:t>= 11</a:t>
                      </a:r>
                    </a:p>
                    <a:p>
                      <a:pPr algn="ctr">
                        <a:lnSpc>
                          <a:spcPct val="115000"/>
                        </a:lnSpc>
                        <a:spcAft>
                          <a:spcPts val="0"/>
                        </a:spcAft>
                      </a:pPr>
                      <a:r>
                        <a:rPr lang="en-GB" sz="1050" dirty="0">
                          <a:effectLst/>
                        </a:rPr>
                        <a:t>108 ÷ 9</a:t>
                      </a:r>
                      <a:r>
                        <a:rPr lang="en-GB" sz="1050" baseline="0" dirty="0">
                          <a:effectLst/>
                        </a:rPr>
                        <a:t> </a:t>
                      </a:r>
                      <a:r>
                        <a:rPr lang="en-GB" sz="1050" dirty="0">
                          <a:effectLst/>
                        </a:rPr>
                        <a:t>= 12</a:t>
                      </a:r>
                    </a:p>
                    <a:p>
                      <a:pPr algn="ctr">
                        <a:lnSpc>
                          <a:spcPct val="115000"/>
                        </a:lnSpc>
                        <a:spcAft>
                          <a:spcPts val="0"/>
                        </a:spcAft>
                      </a:pPr>
                      <a:endParaRPr lang="en-GB" sz="105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050" dirty="0">
                          <a:effectLst/>
                        </a:rPr>
                        <a:t>11 × 1  = 11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2  = 22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3  = 33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4  = 44</a:t>
                      </a:r>
                    </a:p>
                    <a:p>
                      <a:pPr algn="ctr">
                        <a:lnSpc>
                          <a:spcPct val="115000"/>
                        </a:lnSpc>
                        <a:spcAft>
                          <a:spcPts val="0"/>
                        </a:spcAft>
                      </a:pPr>
                      <a:r>
                        <a:rPr lang="en-GB" sz="1050" dirty="0">
                          <a:effectLst/>
                        </a:rPr>
                        <a:t>11 × 5  = 55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6  = 66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7  = 77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8  = 88</a:t>
                      </a:r>
                    </a:p>
                    <a:p>
                      <a:pPr algn="ctr">
                        <a:lnSpc>
                          <a:spcPct val="115000"/>
                        </a:lnSpc>
                        <a:spcAft>
                          <a:spcPts val="0"/>
                        </a:spcAft>
                      </a:pPr>
                      <a:r>
                        <a:rPr lang="en-GB" sz="1050" dirty="0">
                          <a:effectLst/>
                        </a:rPr>
                        <a:t>11 × 9  = 99</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11×10  = 110</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11×11  = 121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11×12  = 132</a:t>
                      </a:r>
                    </a:p>
                    <a:p>
                      <a:pPr algn="ctr">
                        <a:lnSpc>
                          <a:spcPct val="115000"/>
                        </a:lnSpc>
                        <a:spcAft>
                          <a:spcPts val="0"/>
                        </a:spcAft>
                      </a:pPr>
                      <a:endParaRPr lang="en-GB" sz="1050" dirty="0">
                        <a:effectLst/>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11 ÷ 11 = 1</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22 ÷ 11 = 2</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33 ÷ 11 = 3</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44 ÷ 11 = 4</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55 ÷ 11 = 5</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66 ÷ 11 = 6</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77 ÷ 11 = 7</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88 ÷ 11 = 8</a:t>
                      </a:r>
                    </a:p>
                    <a:p>
                      <a:pPr marL="0" marR="0" indent="0" algn="ctr" defTabSz="914400" rtl="0" eaLnBrk="1" fontAlgn="auto" latinLnBrk="0" hangingPunct="1">
                        <a:lnSpc>
                          <a:spcPct val="115000"/>
                        </a:lnSpc>
                        <a:spcBef>
                          <a:spcPts val="0"/>
                        </a:spcBef>
                        <a:spcAft>
                          <a:spcPts val="0"/>
                        </a:spcAft>
                        <a:buClrTx/>
                        <a:buSzTx/>
                        <a:buFontTx/>
                        <a:buNone/>
                        <a:tabLst/>
                        <a:defRPr/>
                      </a:pPr>
                      <a:r>
                        <a:rPr lang="en-GB" sz="1050" dirty="0">
                          <a:effectLst/>
                        </a:rPr>
                        <a:t>99 ÷ 11 = 9</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a:solidFill>
                            <a:schemeClr val="tx1"/>
                          </a:solidFill>
                          <a:effectLst/>
                          <a:latin typeface="+mn-lt"/>
                          <a:ea typeface="+mn-ea"/>
                          <a:cs typeface="+mn-cs"/>
                        </a:rPr>
                        <a:t>110÷11 = 10</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a:solidFill>
                            <a:schemeClr val="tx1"/>
                          </a:solidFill>
                          <a:effectLst/>
                          <a:latin typeface="+mn-lt"/>
                          <a:ea typeface="+mn-ea"/>
                          <a:cs typeface="+mn-cs"/>
                        </a:rPr>
                        <a:t>121÷11 = 11</a:t>
                      </a:r>
                    </a:p>
                    <a:p>
                      <a:pPr marL="0" marR="0" indent="0" algn="ctr" defTabSz="914400" rtl="0" eaLnBrk="1" fontAlgn="auto" latinLnBrk="0" hangingPunct="1">
                        <a:lnSpc>
                          <a:spcPct val="115000"/>
                        </a:lnSpc>
                        <a:spcBef>
                          <a:spcPts val="0"/>
                        </a:spcBef>
                        <a:spcAft>
                          <a:spcPts val="0"/>
                        </a:spcAft>
                        <a:buClrTx/>
                        <a:buSzTx/>
                        <a:buFontTx/>
                        <a:buNone/>
                        <a:tabLst/>
                        <a:defRPr/>
                      </a:pPr>
                      <a:r>
                        <a:rPr kumimoji="0" lang="en-GB" sz="1050" kern="1200" dirty="0">
                          <a:solidFill>
                            <a:schemeClr val="tx1"/>
                          </a:solidFill>
                          <a:effectLst/>
                          <a:latin typeface="+mn-lt"/>
                          <a:ea typeface="+mn-ea"/>
                          <a:cs typeface="+mn-cs"/>
                        </a:rPr>
                        <a:t>132÷11 = 12</a:t>
                      </a:r>
                    </a:p>
                    <a:p>
                      <a:pPr algn="ctr">
                        <a:lnSpc>
                          <a:spcPct val="115000"/>
                        </a:lnSpc>
                        <a:spcAft>
                          <a:spcPts val="0"/>
                        </a:spcAft>
                      </a:pPr>
                      <a:endParaRPr lang="en-GB" sz="1050" dirty="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987824"/>
            <a:ext cx="1944216" cy="1368152"/>
          </a:xfrm>
        </p:spPr>
        <p:txBody>
          <a:bodyPr/>
          <a:lstStyle/>
          <a:p>
            <a:r>
              <a:rPr lang="en-GB" dirty="0"/>
              <a:t>Key Vocabulary</a:t>
            </a:r>
          </a:p>
          <a:p>
            <a:pPr algn="l"/>
            <a:r>
              <a:rPr lang="en-GB" b="0" u="none" dirty="0"/>
              <a:t>What is 8 </a:t>
            </a:r>
            <a:r>
              <a:rPr lang="en-GB" u="none" dirty="0"/>
              <a:t>multiplied by </a:t>
            </a:r>
            <a:r>
              <a:rPr lang="en-GB" b="0" u="none" dirty="0"/>
              <a:t>6?</a:t>
            </a:r>
          </a:p>
          <a:p>
            <a:pPr algn="l"/>
            <a:r>
              <a:rPr lang="en-GB" b="0" u="none" dirty="0"/>
              <a:t>What is 6</a:t>
            </a:r>
            <a:r>
              <a:rPr lang="en-GB" u="none" dirty="0"/>
              <a:t> times </a:t>
            </a:r>
            <a:r>
              <a:rPr lang="en-GB" b="0" u="none" dirty="0"/>
              <a:t>8?</a:t>
            </a:r>
          </a:p>
          <a:p>
            <a:pPr algn="l"/>
            <a:r>
              <a:rPr lang="en-GB" b="0" u="none" dirty="0"/>
              <a:t>What is 24 </a:t>
            </a:r>
            <a:r>
              <a:rPr lang="en-GB" u="none" dirty="0"/>
              <a:t>divided by </a:t>
            </a:r>
            <a:r>
              <a:rPr lang="en-GB" b="0" u="none" dirty="0"/>
              <a:t>6?</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9 × ⃝ = 54 or ⃝ ÷ 9 = 11.</a:t>
            </a:r>
          </a:p>
          <a:p>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82367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Spring 2</a:t>
            </a:r>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a:t>I can recognise decimal equivalents of fractions.</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start with tenths before moving on to hundredths.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t>Play games </a:t>
            </a:r>
            <a:r>
              <a:rPr lang="en-GB" altLang="en-US" dirty="0"/>
              <a:t> - Make some cards with pairs of equivalent fractions and decimals. Use these to play the memory game or snap. Or make your own dominoes with fractions on one side and decimals on the other.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p:txBody>
      </p:sp>
      <p:sp>
        <p:nvSpPr>
          <p:cNvPr id="6" name="Text Placeholder 5"/>
          <p:cNvSpPr>
            <a:spLocks noGrp="1"/>
          </p:cNvSpPr>
          <p:nvPr>
            <p:ph type="body" sz="quarter" idx="14"/>
          </p:nvPr>
        </p:nvSpPr>
        <p:spPr>
          <a:xfrm>
            <a:off x="4509120" y="2627784"/>
            <a:ext cx="1944216" cy="1728192"/>
          </a:xfrm>
        </p:spPr>
        <p:txBody>
          <a:bodyPr>
            <a:normAutofit/>
          </a:bodyPr>
          <a:lstStyle/>
          <a:p>
            <a:r>
              <a:rPr lang="en-GB" dirty="0"/>
              <a:t>Key Vocabulary</a:t>
            </a:r>
          </a:p>
          <a:p>
            <a:pPr algn="l"/>
            <a:r>
              <a:rPr lang="en-GB" b="0" u="none" dirty="0"/>
              <a:t>How many </a:t>
            </a:r>
            <a:r>
              <a:rPr lang="en-GB" u="none" dirty="0"/>
              <a:t>tenths </a:t>
            </a:r>
            <a:r>
              <a:rPr lang="en-GB" b="0" u="none" dirty="0"/>
              <a:t>is 0.8?</a:t>
            </a:r>
          </a:p>
          <a:p>
            <a:pPr algn="l"/>
            <a:r>
              <a:rPr lang="en-GB" b="0" u="none" dirty="0"/>
              <a:t>How many </a:t>
            </a:r>
            <a:r>
              <a:rPr lang="en-GB" u="none" dirty="0"/>
              <a:t>hundredths</a:t>
            </a:r>
            <a:r>
              <a:rPr lang="en-GB" b="0" u="none" dirty="0"/>
              <a:t> is 0.12?</a:t>
            </a:r>
          </a:p>
          <a:p>
            <a:pPr algn="l"/>
            <a:r>
              <a:rPr lang="en-GB" b="0" u="none" dirty="0"/>
              <a:t>Write 0.75 as a </a:t>
            </a:r>
            <a:r>
              <a:rPr lang="en-GB" u="none" dirty="0"/>
              <a:t>fraction</a:t>
            </a:r>
            <a:r>
              <a:rPr lang="en-GB" b="0" u="none" dirty="0"/>
              <a:t>?</a:t>
            </a:r>
          </a:p>
          <a:p>
            <a:pPr algn="l"/>
            <a:r>
              <a:rPr lang="en-GB" b="0" u="none" dirty="0"/>
              <a:t>Write ¼ as a </a:t>
            </a:r>
            <a:r>
              <a:rPr lang="en-GB" u="none" dirty="0"/>
              <a:t>decimal</a:t>
            </a:r>
            <a:r>
              <a:rPr lang="en-GB" b="0" u="none" dirty="0"/>
              <a:t>?</a:t>
            </a:r>
          </a:p>
        </p:txBody>
      </p:sp>
      <p:sp>
        <p:nvSpPr>
          <p:cNvPr id="13" name="Text Placeholder 12"/>
          <p:cNvSpPr>
            <a:spLocks noGrp="1"/>
          </p:cNvSpPr>
          <p:nvPr>
            <p:ph type="body" sz="quarter" idx="15"/>
          </p:nvPr>
        </p:nvSpPr>
        <p:spPr>
          <a:xfrm>
            <a:off x="685801" y="4932040"/>
            <a:ext cx="5838825" cy="614165"/>
          </a:xfrm>
        </p:spPr>
        <p:txBody>
          <a:bodyPr/>
          <a:lstStyle/>
          <a:p>
            <a:pPr lvl="0"/>
            <a:r>
              <a:rPr lang="en-GB" dirty="0">
                <a:ea typeface="Calibri" pitchFamily="34" charset="0"/>
                <a:cs typeface="Times New Roman" pitchFamily="18" charset="0"/>
              </a:rPr>
              <a:t>Children should be able to convert between decimals and fractions for ½, ¼, ¾ and any number of tenths and hundredths. </a:t>
            </a:r>
            <a:endParaRPr lang="en-GB" altLang="en-US" dirty="0">
              <a:ea typeface="Calibri" pitchFamily="34" charset="0"/>
              <a:cs typeface="Times New Roman" pitchFamily="18" charset="0"/>
            </a:endParaRPr>
          </a:p>
          <a:p>
            <a:endParaRPr lang="en-GB" dirty="0"/>
          </a:p>
        </p:txBody>
      </p:sp>
      <mc:AlternateContent xmlns:mc="http://schemas.openxmlformats.org/markup-compatibility/2006" xmlns:a14="http://schemas.microsoft.com/office/drawing/2010/main">
        <mc:Choice Requires="a14">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extLst>
                        <a:ext uri="{9D8B030D-6E8A-4147-A177-3AD203B41FA5}">
                          <a16:colId xmlns:a16="http://schemas.microsoft.com/office/drawing/2014/main" val="20000"/>
                        </a:ext>
                      </a:extLst>
                    </a:gridCol>
                    <a:gridCol w="1239325">
                      <a:extLst>
                        <a:ext uri="{9D8B030D-6E8A-4147-A177-3AD203B41FA5}">
                          <a16:colId xmlns:a16="http://schemas.microsoft.com/office/drawing/2014/main" val="20001"/>
                        </a:ext>
                      </a:extLst>
                    </a:gridCol>
                    <a:gridCol w="1239325">
                      <a:extLst>
                        <a:ext uri="{9D8B030D-6E8A-4147-A177-3AD203B41FA5}">
                          <a16:colId xmlns:a16="http://schemas.microsoft.com/office/drawing/2014/main" val="20002"/>
                        </a:ext>
                      </a:extLst>
                    </a:gridCol>
                  </a:tblGrid>
                  <a:tr h="370840">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2</m:t>
                                        </m:r>
                                      </m:den>
                                    </m:f>
                                  </m:e>
                                </m:box>
                                <m:r>
                                  <a:rPr lang="en-GB" sz="1600" b="0" i="0" smtClean="0">
                                    <a:solidFill>
                                      <a:schemeClr val="tx1"/>
                                    </a:solidFill>
                                    <a:latin typeface="Cambria Math"/>
                                  </a:rPr>
                                  <m:t>=0.5</m:t>
                                </m:r>
                              </m:oMath>
                            </m:oMathPara>
                          </a14:m>
                          <a:endParaRPr lang="en-GB" sz="1600" b="0" dirty="0">
                            <a:solidFill>
                              <a:schemeClr val="tx1"/>
                            </a:solidFill>
                          </a:endParaRPr>
                        </a:p>
                        <a:p>
                          <a:pPr marL="0" indent="0">
                            <a:buNone/>
                          </a:pPr>
                          <a:endParaRPr kumimoji="0" lang="en-GB" sz="500" b="0" kern="1200" dirty="0">
                            <a:solidFill>
                              <a:schemeClr val="tx1"/>
                            </a:solidFill>
                            <a:latin typeface="+mn-lt"/>
                            <a:ea typeface="+mn-ea"/>
                            <a:cs typeface="+mn-cs"/>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i="1">
                                            <a:solidFill>
                                              <a:schemeClr val="tx1"/>
                                            </a:solidFill>
                                            <a:latin typeface="Cambria Math"/>
                                          </a:rPr>
                                          <m:t>1</m:t>
                                        </m:r>
                                      </m:num>
                                      <m:den>
                                        <m:r>
                                          <a:rPr lang="en-GB" sz="1600" b="0" i="1" smtClean="0">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2</m:t>
                                </m:r>
                                <m:r>
                                  <a:rPr lang="en-GB" sz="1600">
                                    <a:solidFill>
                                      <a:schemeClr val="tx1"/>
                                    </a:solidFill>
                                    <a:latin typeface="Cambria Math"/>
                                  </a:rPr>
                                  <m:t>5</m:t>
                                </m:r>
                              </m:oMath>
                            </m:oMathPara>
                          </a14:m>
                          <a:endParaRPr lang="en-GB" sz="1600" dirty="0">
                            <a:solidFill>
                              <a:schemeClr val="tx1"/>
                            </a:solidFill>
                          </a:endParaRPr>
                        </a:p>
                        <a:p>
                          <a:pPr marL="0" indent="0">
                            <a:buNone/>
                          </a:pPr>
                          <a:endParaRPr lang="en-GB" sz="500" dirty="0">
                            <a:solidFill>
                              <a:schemeClr val="tx1"/>
                            </a:solidFill>
                          </a:endParaRPr>
                        </a:p>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a:solidFill>
                                              <a:schemeClr val="tx1"/>
                                            </a:solidFill>
                                            <a:latin typeface="Cambria Math" panose="02040503050406030204" pitchFamily="18" charset="0"/>
                                          </a:rPr>
                                        </m:ctrlPr>
                                      </m:fPr>
                                      <m:num>
                                        <m:r>
                                          <a:rPr lang="en-GB" sz="1600" b="0" i="1" smtClean="0">
                                            <a:solidFill>
                                              <a:schemeClr val="tx1"/>
                                            </a:solidFill>
                                            <a:latin typeface="Cambria Math"/>
                                          </a:rPr>
                                          <m:t>3</m:t>
                                        </m:r>
                                      </m:num>
                                      <m:den>
                                        <m:r>
                                          <a:rPr lang="en-GB" sz="1600" i="1">
                                            <a:solidFill>
                                              <a:schemeClr val="tx1"/>
                                            </a:solidFill>
                                            <a:latin typeface="Cambria Math"/>
                                          </a:rPr>
                                          <m:t>4</m:t>
                                        </m:r>
                                      </m:den>
                                    </m:f>
                                  </m:e>
                                </m:box>
                                <m:r>
                                  <a:rPr lang="en-GB" sz="1600">
                                    <a:solidFill>
                                      <a:schemeClr val="tx1"/>
                                    </a:solidFill>
                                    <a:latin typeface="Cambria Math"/>
                                  </a:rPr>
                                  <m:t>=0.</m:t>
                                </m:r>
                                <m:r>
                                  <a:rPr lang="en-GB" sz="1600" b="0" i="0" smtClean="0">
                                    <a:solidFill>
                                      <a:schemeClr val="tx1"/>
                                    </a:solidFill>
                                    <a:latin typeface="Cambria Math"/>
                                  </a:rPr>
                                  <m:t>7</m:t>
                                </m:r>
                                <m:r>
                                  <a:rPr lang="en-GB" sz="1600">
                                    <a:solidFill>
                                      <a:schemeClr val="tx1"/>
                                    </a:solidFill>
                                    <a:latin typeface="Cambria Math"/>
                                  </a:rPr>
                                  <m:t>5</m:t>
                                </m:r>
                              </m:oMath>
                            </m:oMathPara>
                          </a14:m>
                          <a:endParaRPr lang="en-GB" sz="1600" dirty="0">
                            <a:solidFill>
                              <a:schemeClr val="tx1"/>
                            </a:solidFill>
                          </a:endParaRPr>
                        </a:p>
                        <a:p>
                          <a:endParaRPr lang="en-GB" sz="1600" dirty="0">
                            <a:solidFill>
                              <a:schemeClr val="tx1"/>
                            </a:solidFill>
                          </a:endParaRPr>
                        </a:p>
                      </a:txBody>
                      <a:tcPr>
                        <a:solidFill>
                          <a:schemeClr val="bg1"/>
                        </a:solidFill>
                      </a:tcPr>
                    </a:tc>
                    <a:tc>
                      <a:txBody>
                        <a:bodyPr/>
                        <a:lstStyle/>
                        <a:p>
                          <a:pPr marL="0" indent="0">
                            <a:buNone/>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m:t>
                                        </m:r>
                                      </m:den>
                                    </m:f>
                                  </m:e>
                                </m:box>
                                <m:r>
                                  <a:rPr lang="en-GB" sz="1600" b="0" i="0" smtClean="0">
                                    <a:solidFill>
                                      <a:schemeClr val="tx1"/>
                                    </a:solidFill>
                                    <a:latin typeface="Cambria Math"/>
                                  </a:rPr>
                                  <m:t>=0.1</m:t>
                                </m:r>
                              </m:oMath>
                            </m:oMathPara>
                          </a14:m>
                          <a:endParaRPr lang="en-GB" sz="1600" b="0" dirty="0">
                            <a:solidFill>
                              <a:schemeClr val="tx1"/>
                            </a:solidFill>
                          </a:endParaRPr>
                        </a:p>
                        <a:p>
                          <a:pPr marL="0" indent="0">
                            <a:buNone/>
                          </a:pPr>
                          <a:endParaRPr lang="en-GB" sz="5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m:t>
                                        </m:r>
                                      </m:num>
                                      <m:den>
                                        <m:r>
                                          <a:rPr lang="en-GB" sz="1600" b="0" i="1" smtClean="0">
                                            <a:solidFill>
                                              <a:schemeClr val="tx1"/>
                                            </a:solidFill>
                                            <a:latin typeface="Cambria Math"/>
                                          </a:rPr>
                                          <m:t>10</m:t>
                                        </m:r>
                                      </m:den>
                                    </m:f>
                                  </m:e>
                                </m:box>
                                <m:r>
                                  <a:rPr lang="en-GB" sz="1600" b="0" i="0" smtClean="0">
                                    <a:solidFill>
                                      <a:schemeClr val="tx1"/>
                                    </a:solidFill>
                                    <a:latin typeface="Cambria Math"/>
                                  </a:rPr>
                                  <m:t>=0.2</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5</m:t>
                                        </m:r>
                                      </m:num>
                                      <m:den>
                                        <m:r>
                                          <a:rPr lang="en-GB" sz="1600" b="0" i="1" smtClean="0">
                                            <a:solidFill>
                                              <a:schemeClr val="tx1"/>
                                            </a:solidFill>
                                            <a:latin typeface="Cambria Math"/>
                                          </a:rPr>
                                          <m:t>10</m:t>
                                        </m:r>
                                      </m:den>
                                    </m:f>
                                  </m:e>
                                </m:box>
                                <m:r>
                                  <a:rPr lang="en-GB" sz="1600" b="0" i="0" smtClean="0">
                                    <a:solidFill>
                                      <a:schemeClr val="tx1"/>
                                    </a:solidFill>
                                    <a:latin typeface="Cambria Math"/>
                                  </a:rPr>
                                  <m:t>=0.5</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6</m:t>
                                        </m:r>
                                      </m:num>
                                      <m:den>
                                        <m:r>
                                          <a:rPr lang="en-GB" sz="1600" b="0" i="1" smtClean="0">
                                            <a:solidFill>
                                              <a:schemeClr val="tx1"/>
                                            </a:solidFill>
                                            <a:latin typeface="Cambria Math"/>
                                          </a:rPr>
                                          <m:t>10</m:t>
                                        </m:r>
                                      </m:den>
                                    </m:f>
                                  </m:e>
                                </m:box>
                                <m:r>
                                  <a:rPr lang="en-GB" sz="1600" b="0" i="0" smtClean="0">
                                    <a:solidFill>
                                      <a:schemeClr val="tx1"/>
                                    </a:solidFill>
                                    <a:latin typeface="Cambria Math"/>
                                  </a:rPr>
                                  <m:t>=0.6</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m:t>
                                        </m:r>
                                      </m:num>
                                      <m:den>
                                        <m:r>
                                          <a:rPr lang="en-GB" sz="1600" b="0" i="1" smtClean="0">
                                            <a:solidFill>
                                              <a:schemeClr val="tx1"/>
                                            </a:solidFill>
                                            <a:latin typeface="Cambria Math"/>
                                          </a:rPr>
                                          <m:t>10</m:t>
                                        </m:r>
                                      </m:den>
                                    </m:f>
                                  </m:e>
                                </m:box>
                                <m:r>
                                  <a:rPr lang="en-GB" sz="1600" b="0" i="0" smtClean="0">
                                    <a:solidFill>
                                      <a:schemeClr val="tx1"/>
                                    </a:solidFill>
                                    <a:latin typeface="Cambria Math"/>
                                  </a:rPr>
                                  <m:t>=0.9</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1</m:t>
                                        </m:r>
                                      </m:num>
                                      <m:den>
                                        <m:r>
                                          <a:rPr lang="en-GB" sz="1600" b="0" i="1" smtClean="0">
                                            <a:solidFill>
                                              <a:schemeClr val="tx1"/>
                                            </a:solidFill>
                                            <a:latin typeface="Cambria Math"/>
                                          </a:rPr>
                                          <m:t>100</m:t>
                                        </m:r>
                                      </m:den>
                                    </m:f>
                                  </m:e>
                                </m:box>
                                <m:r>
                                  <a:rPr lang="en-GB" sz="1600" b="0" i="0" smtClean="0">
                                    <a:solidFill>
                                      <a:schemeClr val="tx1"/>
                                    </a:solidFill>
                                    <a:latin typeface="Cambria Math"/>
                                  </a:rPr>
                                  <m:t>=0.01</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m:t>
                                        </m:r>
                                      </m:num>
                                      <m:den>
                                        <m:r>
                                          <a:rPr lang="en-GB" sz="1600" b="0" i="1" smtClean="0">
                                            <a:solidFill>
                                              <a:schemeClr val="tx1"/>
                                            </a:solidFill>
                                            <a:latin typeface="Cambria Math"/>
                                          </a:rPr>
                                          <m:t>100</m:t>
                                        </m:r>
                                      </m:den>
                                    </m:f>
                                  </m:e>
                                </m:box>
                                <m:r>
                                  <a:rPr lang="en-GB" sz="1600" b="0" i="0" smtClean="0">
                                    <a:solidFill>
                                      <a:schemeClr val="tx1"/>
                                    </a:solidFill>
                                    <a:latin typeface="Cambria Math"/>
                                  </a:rPr>
                                  <m:t>=0.07</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21</m:t>
                                        </m:r>
                                      </m:num>
                                      <m:den>
                                        <m:r>
                                          <a:rPr lang="en-GB" sz="1600" b="0" i="1" smtClean="0">
                                            <a:solidFill>
                                              <a:schemeClr val="tx1"/>
                                            </a:solidFill>
                                            <a:latin typeface="Cambria Math"/>
                                          </a:rPr>
                                          <m:t>100</m:t>
                                        </m:r>
                                      </m:den>
                                    </m:f>
                                  </m:e>
                                </m:box>
                                <m:r>
                                  <a:rPr lang="en-GB" sz="1600" b="0" i="0" smtClean="0">
                                    <a:solidFill>
                                      <a:schemeClr val="tx1"/>
                                    </a:solidFill>
                                    <a:latin typeface="Cambria Math"/>
                                  </a:rPr>
                                  <m:t>=0.21</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75</m:t>
                                        </m:r>
                                      </m:num>
                                      <m:den>
                                        <m:r>
                                          <a:rPr lang="en-GB" sz="1600" b="0" i="1" smtClean="0">
                                            <a:solidFill>
                                              <a:schemeClr val="tx1"/>
                                            </a:solidFill>
                                            <a:latin typeface="Cambria Math"/>
                                          </a:rPr>
                                          <m:t>100</m:t>
                                        </m:r>
                                      </m:den>
                                    </m:f>
                                  </m:e>
                                </m:box>
                                <m:r>
                                  <a:rPr lang="en-GB" sz="1600" b="0" i="0" smtClean="0">
                                    <a:solidFill>
                                      <a:schemeClr val="tx1"/>
                                    </a:solidFill>
                                    <a:latin typeface="Cambria Math"/>
                                  </a:rPr>
                                  <m:t>=0.75</m:t>
                                </m:r>
                              </m:oMath>
                            </m:oMathPara>
                          </a14:m>
                          <a:endParaRPr lang="en-GB" sz="1600" b="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500" i="1" dirty="0">
                            <a:solidFill>
                              <a:schemeClr val="tx1"/>
                            </a:solidFill>
                            <a:latin typeface="Cambria Math"/>
                          </a:endParaRPr>
                        </a:p>
                        <a:p>
                          <a:pPr marL="0" marR="0" indent="0" algn="l"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box>
                                  <m:boxPr>
                                    <m:ctrlPr>
                                      <a:rPr lang="en-GB" sz="1600" i="1" smtClean="0">
                                        <a:solidFill>
                                          <a:schemeClr val="tx1"/>
                                        </a:solidFill>
                                        <a:latin typeface="Cambria Math" panose="02040503050406030204" pitchFamily="18" charset="0"/>
                                      </a:rPr>
                                    </m:ctrlPr>
                                  </m:boxPr>
                                  <m:e>
                                    <m:argPr>
                                      <m:argSz m:val="-1"/>
                                    </m:argPr>
                                    <m:f>
                                      <m:fPr>
                                        <m:ctrlPr>
                                          <a:rPr lang="en-GB" sz="1600" i="1" smtClean="0">
                                            <a:solidFill>
                                              <a:schemeClr val="tx1"/>
                                            </a:solidFill>
                                            <a:latin typeface="Cambria Math" panose="02040503050406030204" pitchFamily="18" charset="0"/>
                                          </a:rPr>
                                        </m:ctrlPr>
                                      </m:fPr>
                                      <m:num>
                                        <m:r>
                                          <a:rPr lang="en-GB" sz="1600" b="0" i="1" smtClean="0">
                                            <a:solidFill>
                                              <a:schemeClr val="tx1"/>
                                            </a:solidFill>
                                            <a:latin typeface="Cambria Math"/>
                                          </a:rPr>
                                          <m:t>99</m:t>
                                        </m:r>
                                      </m:num>
                                      <m:den>
                                        <m:r>
                                          <a:rPr lang="en-GB" sz="1600" b="0" i="1" smtClean="0">
                                            <a:solidFill>
                                              <a:schemeClr val="tx1"/>
                                            </a:solidFill>
                                            <a:latin typeface="Cambria Math"/>
                                          </a:rPr>
                                          <m:t>100</m:t>
                                        </m:r>
                                      </m:den>
                                    </m:f>
                                  </m:e>
                                </m:box>
                                <m:r>
                                  <a:rPr lang="en-GB" sz="1600" b="0" i="0" smtClean="0">
                                    <a:solidFill>
                                      <a:schemeClr val="tx1"/>
                                    </a:solidFill>
                                    <a:latin typeface="Cambria Math"/>
                                  </a:rPr>
                                  <m:t>=0.99</m:t>
                                </m:r>
                              </m:oMath>
                            </m:oMathPara>
                          </a14:m>
                          <a:endParaRPr lang="en-GB" sz="1600" b="0" dirty="0">
                            <a:solidFill>
                              <a:schemeClr val="tx1"/>
                            </a:solidFill>
                          </a:endParaRPr>
                        </a:p>
                        <a:p>
                          <a:endParaRPr lang="en-GB" sz="1600" dirty="0">
                            <a:solidFill>
                              <a:schemeClr val="tx1"/>
                            </a:solidFill>
                          </a:endParaRPr>
                        </a:p>
                      </a:txBody>
                      <a:tcPr>
                        <a:solidFill>
                          <a:schemeClr val="bg1"/>
                        </a:solidFill>
                      </a:tcPr>
                    </a:tc>
                    <a:extLst>
                      <a:ext uri="{0D108BD9-81ED-4DB2-BD59-A6C34878D82A}">
                        <a16:rowId xmlns:a16="http://schemas.microsoft.com/office/drawing/2014/main" val="10000"/>
                      </a:ext>
                    </a:extLst>
                  </a:tr>
                </a:tbl>
              </a:graphicData>
            </a:graphic>
          </p:graphicFrame>
        </mc:Choice>
        <mc:Fallback xmlns="">
          <p:graphicFrame>
            <p:nvGraphicFramePr>
              <p:cNvPr id="10" name="Content Placeholder 9"/>
              <p:cNvGraphicFramePr>
                <a:graphicFrameLocks noGrp="1"/>
              </p:cNvGraphicFramePr>
              <p:nvPr>
                <p:ph sz="quarter" idx="13"/>
                <p:extLst>
                  <p:ext uri="{D42A27DB-BD31-4B8C-83A1-F6EECF244321}">
                    <p14:modId xmlns:p14="http://schemas.microsoft.com/office/powerpoint/2010/main" val="3797108911"/>
                  </p:ext>
                </p:extLst>
              </p:nvPr>
            </p:nvGraphicFramePr>
            <p:xfrm>
              <a:off x="719138" y="2555875"/>
              <a:ext cx="3717975" cy="2074037"/>
            </p:xfrm>
            <a:graphic>
              <a:graphicData uri="http://schemas.openxmlformats.org/drawingml/2006/table">
                <a:tbl>
                  <a:tblPr firstRow="1" bandRow="1">
                    <a:tableStyleId>{5C22544A-7EE6-4342-B048-85BDC9FD1C3A}</a:tableStyleId>
                  </a:tblPr>
                  <a:tblGrid>
                    <a:gridCol w="1239325"/>
                    <a:gridCol w="1239325"/>
                    <a:gridCol w="1239325"/>
                  </a:tblGrid>
                  <a:tr h="2074037">
                    <a:tc>
                      <a:txBody>
                        <a:bodyPr/>
                        <a:lstStyle/>
                        <a:p>
                          <a:endParaRPr lang="en-US"/>
                        </a:p>
                      </a:txBody>
                      <a:tcPr>
                        <a:blipFill rotWithShape="1">
                          <a:blip r:embed="rId2"/>
                          <a:stretch>
                            <a:fillRect l="-493" r="-200493"/>
                          </a:stretch>
                        </a:blipFill>
                      </a:tcPr>
                    </a:tc>
                    <a:tc>
                      <a:txBody>
                        <a:bodyPr/>
                        <a:lstStyle/>
                        <a:p>
                          <a:endParaRPr lang="en-US"/>
                        </a:p>
                      </a:txBody>
                      <a:tcPr>
                        <a:blipFill rotWithShape="1">
                          <a:blip r:embed="rId2"/>
                          <a:stretch>
                            <a:fillRect l="-100000" r="-99510"/>
                          </a:stretch>
                        </a:blipFill>
                      </a:tcPr>
                    </a:tc>
                    <a:tc>
                      <a:txBody>
                        <a:bodyPr/>
                        <a:lstStyle/>
                        <a:p>
                          <a:endParaRPr lang="en-US"/>
                        </a:p>
                      </a:txBody>
                      <a:tcPr>
                        <a:blipFill rotWithShape="1">
                          <a:blip r:embed="rId2"/>
                          <a:stretch>
                            <a:fillRect l="-200985"/>
                          </a:stretch>
                        </a:blipFill>
                      </a:tcPr>
                    </a:tc>
                  </a:tr>
                </a:tbl>
              </a:graphicData>
            </a:graphic>
          </p:graphicFrame>
        </mc:Fallback>
      </mc:AlternateContent>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260511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Summer 1</a:t>
            </a:r>
          </a:p>
        </p:txBody>
      </p:sp>
      <p:sp>
        <p:nvSpPr>
          <p:cNvPr id="3" name="Text Placeholder 2"/>
          <p:cNvSpPr>
            <a:spLocks noGrp="1"/>
          </p:cNvSpPr>
          <p:nvPr>
            <p:ph type="body" sz="quarter" idx="11"/>
          </p:nvPr>
        </p:nvSpPr>
        <p:spPr/>
        <p:txBody>
          <a:bodyPr/>
          <a:lstStyle/>
          <a:p>
            <a:r>
              <a:rPr lang="en-GB" dirty="0"/>
              <a:t>I know the multiplication and division facts for the 7 times table.</a:t>
            </a:r>
          </a:p>
        </p:txBody>
      </p:sp>
      <p:sp>
        <p:nvSpPr>
          <p:cNvPr id="4" name="Text Placeholder 3"/>
          <p:cNvSpPr>
            <a:spLocks noGrp="1"/>
          </p:cNvSpPr>
          <p:nvPr>
            <p:ph type="body" sz="quarter" idx="12"/>
          </p:nvPr>
        </p:nvSpPr>
        <p:spPr/>
        <p:txBody>
          <a:bodyPr>
            <a:normAutofit lnSpcReduction="10000"/>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lvl="0" eaLnBrk="0" fontAlgn="base" hangingPunct="0">
              <a:spcBef>
                <a:spcPct val="0"/>
              </a:spcBef>
              <a:spcAft>
                <a:spcPct val="0"/>
              </a:spcAft>
              <a:buClrTx/>
              <a:buSzTx/>
            </a:pPr>
            <a:endParaRPr lang="en-GB" altLang="en-US" dirty="0">
              <a:cs typeface="Arial" pitchFamily="34" charset="0"/>
            </a:endParaRPr>
          </a:p>
          <a:p>
            <a:pPr eaLnBrk="0" fontAlgn="base" hangingPunct="0">
              <a:spcBef>
                <a:spcPct val="0"/>
              </a:spcBef>
              <a:spcAft>
                <a:spcPct val="0"/>
              </a:spcAft>
              <a:buClrTx/>
              <a:buSzTx/>
            </a:pPr>
            <a:r>
              <a:rPr lang="en-GB" altLang="en-US" u="sng" dirty="0">
                <a:ea typeface="Calibri" pitchFamily="34" charset="0"/>
                <a:cs typeface="Times New Roman" pitchFamily="18" charset="0"/>
              </a:rPr>
              <a:t>Songs and Chants</a:t>
            </a:r>
            <a:r>
              <a:rPr lang="en-GB" altLang="en-US" dirty="0">
                <a:ea typeface="Calibri" pitchFamily="34" charset="0"/>
                <a:cs typeface="Times New Roman" pitchFamily="18" charset="0"/>
              </a:rPr>
              <a:t> – You can buy Times Tables CDs or find multiplication songs and chants online. If your child creates their own song, this can make the times tables even more memorable.</a:t>
            </a:r>
          </a:p>
          <a:p>
            <a:pPr lvl="0"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u="sng" dirty="0">
                <a:cs typeface="Arial" pitchFamily="34" charset="0"/>
              </a:rPr>
              <a:t>Order of difficulty</a:t>
            </a:r>
            <a:r>
              <a:rPr lang="en-GB" altLang="en-US" dirty="0">
                <a:cs typeface="Arial" pitchFamily="34" charset="0"/>
              </a:rPr>
              <a:t> – Ask your child to order these facts from the easiest to the most challenging. Can they explain why some facts are easier to remember? Then focus on practising the most challenging facts.</a:t>
            </a:r>
            <a:endParaRPr lang="en-GB" dirty="0">
              <a:cs typeface="Arial" pitchFamily="34" charset="0"/>
            </a:endParaRPr>
          </a:p>
          <a:p>
            <a:pPr eaLnBrk="0" fontAlgn="base" hangingPunct="0">
              <a:spcBef>
                <a:spcPct val="0"/>
              </a:spcBef>
              <a:spcAft>
                <a:spcPct val="0"/>
              </a:spcAft>
              <a:buClrTx/>
              <a:buSzTx/>
            </a:pPr>
            <a:endParaRPr lang="en-GB" altLang="en-US" dirty="0"/>
          </a:p>
          <a:p>
            <a:pPr lvl="0" eaLnBrk="0" fontAlgn="base" hangingPunct="0">
              <a:spcBef>
                <a:spcPct val="0"/>
              </a:spcBef>
              <a:spcAft>
                <a:spcPct val="0"/>
              </a:spcAft>
              <a:buClrTx/>
              <a:buSzTx/>
            </a:pPr>
            <a:r>
              <a:rPr lang="en-GB" altLang="en-US" u="sng" dirty="0">
                <a:ea typeface="Calibri" pitchFamily="34" charset="0"/>
                <a:cs typeface="Times New Roman" pitchFamily="18" charset="0"/>
              </a:rPr>
              <a:t>Use memory tricks</a:t>
            </a:r>
            <a:r>
              <a:rPr lang="en-GB" altLang="en-US" dirty="0">
                <a:ea typeface="Calibri" pitchFamily="34" charset="0"/>
                <a:cs typeface="Times New Roman" pitchFamily="18" charset="0"/>
              </a:rPr>
              <a:t> – For those hard-to-remember facts, www.multiplication.com has some strange picture stories to help children remember.</a:t>
            </a:r>
            <a:endParaRPr lang="en-GB" altLang="en-US" dirty="0">
              <a:cs typeface="Arial" pitchFamily="34" charset="0"/>
            </a:endParaRPr>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3019747735"/>
              </p:ext>
            </p:extLst>
          </p:nvPr>
        </p:nvGraphicFramePr>
        <p:xfrm>
          <a:off x="719138" y="2555875"/>
          <a:ext cx="3390900" cy="2506219"/>
        </p:xfrm>
        <a:graphic>
          <a:graphicData uri="http://schemas.openxmlformats.org/drawingml/2006/table">
            <a:tbl>
              <a:tblPr firstRow="1" bandRow="1">
                <a:tableStyleId>{2D5ABB26-0587-4C30-8999-92F81FD0307C}</a:tableStyleId>
              </a:tblPr>
              <a:tblGrid>
                <a:gridCol w="847725">
                  <a:extLst>
                    <a:ext uri="{9D8B030D-6E8A-4147-A177-3AD203B41FA5}">
                      <a16:colId xmlns:a16="http://schemas.microsoft.com/office/drawing/2014/main" val="20000"/>
                    </a:ext>
                  </a:extLst>
                </a:gridCol>
                <a:gridCol w="847725">
                  <a:extLst>
                    <a:ext uri="{9D8B030D-6E8A-4147-A177-3AD203B41FA5}">
                      <a16:colId xmlns:a16="http://schemas.microsoft.com/office/drawing/2014/main" val="20001"/>
                    </a:ext>
                  </a:extLst>
                </a:gridCol>
                <a:gridCol w="847725">
                  <a:extLst>
                    <a:ext uri="{9D8B030D-6E8A-4147-A177-3AD203B41FA5}">
                      <a16:colId xmlns:a16="http://schemas.microsoft.com/office/drawing/2014/main" val="20002"/>
                    </a:ext>
                  </a:extLst>
                </a:gridCol>
                <a:gridCol w="847725">
                  <a:extLst>
                    <a:ext uri="{9D8B030D-6E8A-4147-A177-3AD203B41FA5}">
                      <a16:colId xmlns:a16="http://schemas.microsoft.com/office/drawing/2014/main" val="20003"/>
                    </a:ext>
                  </a:extLst>
                </a:gridCol>
              </a:tblGrid>
              <a:tr h="2506219">
                <a:tc>
                  <a:txBody>
                    <a:bodyPr/>
                    <a:lstStyle/>
                    <a:p>
                      <a:pPr algn="ctr">
                        <a:lnSpc>
                          <a:spcPct val="115000"/>
                        </a:lnSpc>
                        <a:spcAft>
                          <a:spcPts val="0"/>
                        </a:spcAft>
                      </a:pPr>
                      <a:r>
                        <a:rPr lang="en-GB" sz="1100" dirty="0">
                          <a:effectLst/>
                        </a:rPr>
                        <a:t>7 × 1 = 7</a:t>
                      </a:r>
                    </a:p>
                    <a:p>
                      <a:pPr algn="ctr">
                        <a:lnSpc>
                          <a:spcPct val="115000"/>
                        </a:lnSpc>
                        <a:spcAft>
                          <a:spcPts val="0"/>
                        </a:spcAft>
                      </a:pPr>
                      <a:r>
                        <a:rPr lang="en-GB" sz="1100" dirty="0">
                          <a:effectLst/>
                        </a:rPr>
                        <a:t>7</a:t>
                      </a:r>
                      <a:r>
                        <a:rPr lang="en-GB" sz="1100" baseline="0" dirty="0">
                          <a:effectLst/>
                        </a:rPr>
                        <a:t> </a:t>
                      </a:r>
                      <a:r>
                        <a:rPr lang="en-GB" sz="1100" dirty="0">
                          <a:effectLst/>
                        </a:rPr>
                        <a:t>× 2 = 14</a:t>
                      </a:r>
                    </a:p>
                    <a:p>
                      <a:pPr algn="ctr">
                        <a:lnSpc>
                          <a:spcPct val="115000"/>
                        </a:lnSpc>
                        <a:spcAft>
                          <a:spcPts val="0"/>
                        </a:spcAft>
                      </a:pPr>
                      <a:r>
                        <a:rPr lang="en-GB" sz="1100" baseline="0" dirty="0">
                          <a:effectLst/>
                        </a:rPr>
                        <a:t>7 </a:t>
                      </a:r>
                      <a:r>
                        <a:rPr lang="en-GB" sz="1100" dirty="0">
                          <a:effectLst/>
                        </a:rPr>
                        <a:t>× 3 = 21</a:t>
                      </a:r>
                    </a:p>
                    <a:p>
                      <a:pPr algn="ctr">
                        <a:lnSpc>
                          <a:spcPct val="115000"/>
                        </a:lnSpc>
                        <a:spcAft>
                          <a:spcPts val="0"/>
                        </a:spcAft>
                      </a:pPr>
                      <a:r>
                        <a:rPr lang="en-GB" sz="1100" dirty="0">
                          <a:effectLst/>
                        </a:rPr>
                        <a:t>7 × 4 = 28</a:t>
                      </a:r>
                    </a:p>
                    <a:p>
                      <a:pPr algn="ctr">
                        <a:lnSpc>
                          <a:spcPct val="115000"/>
                        </a:lnSpc>
                        <a:spcAft>
                          <a:spcPts val="0"/>
                        </a:spcAft>
                      </a:pPr>
                      <a:r>
                        <a:rPr lang="en-GB" sz="1100" dirty="0">
                          <a:effectLst/>
                        </a:rPr>
                        <a:t>7 × 5 = 35</a:t>
                      </a:r>
                    </a:p>
                    <a:p>
                      <a:pPr algn="ctr">
                        <a:lnSpc>
                          <a:spcPct val="115000"/>
                        </a:lnSpc>
                        <a:spcAft>
                          <a:spcPts val="0"/>
                        </a:spcAft>
                      </a:pPr>
                      <a:r>
                        <a:rPr lang="en-GB" sz="1100" baseline="0" dirty="0">
                          <a:effectLst/>
                        </a:rPr>
                        <a:t>7 </a:t>
                      </a:r>
                      <a:r>
                        <a:rPr lang="en-GB" sz="1100" dirty="0">
                          <a:effectLst/>
                        </a:rPr>
                        <a:t>× 6 = 42</a:t>
                      </a:r>
                    </a:p>
                    <a:p>
                      <a:pPr algn="ctr">
                        <a:lnSpc>
                          <a:spcPct val="115000"/>
                        </a:lnSpc>
                        <a:spcAft>
                          <a:spcPts val="0"/>
                        </a:spcAft>
                      </a:pPr>
                      <a:r>
                        <a:rPr lang="en-GB" sz="1100" dirty="0">
                          <a:effectLst/>
                        </a:rPr>
                        <a:t>7 × 7 = 49</a:t>
                      </a:r>
                    </a:p>
                    <a:p>
                      <a:pPr algn="ctr">
                        <a:lnSpc>
                          <a:spcPct val="115000"/>
                        </a:lnSpc>
                        <a:spcAft>
                          <a:spcPts val="0"/>
                        </a:spcAft>
                      </a:pPr>
                      <a:r>
                        <a:rPr lang="en-GB" sz="1100" dirty="0">
                          <a:effectLst/>
                        </a:rPr>
                        <a:t>7 × 8 = 56</a:t>
                      </a:r>
                    </a:p>
                    <a:p>
                      <a:pPr algn="ctr">
                        <a:lnSpc>
                          <a:spcPct val="115000"/>
                        </a:lnSpc>
                        <a:spcAft>
                          <a:spcPts val="0"/>
                        </a:spcAft>
                      </a:pPr>
                      <a:r>
                        <a:rPr lang="en-GB" sz="1100" dirty="0">
                          <a:effectLst/>
                        </a:rPr>
                        <a:t>7 × 9 = 63</a:t>
                      </a:r>
                    </a:p>
                    <a:p>
                      <a:pPr algn="ctr">
                        <a:lnSpc>
                          <a:spcPct val="115000"/>
                        </a:lnSpc>
                        <a:spcAft>
                          <a:spcPts val="0"/>
                        </a:spcAft>
                      </a:pPr>
                      <a:r>
                        <a:rPr lang="en-GB" sz="1100" dirty="0">
                          <a:effectLst/>
                        </a:rPr>
                        <a:t>7 × 10 = 70</a:t>
                      </a:r>
                    </a:p>
                    <a:p>
                      <a:pPr algn="ctr">
                        <a:lnSpc>
                          <a:spcPct val="115000"/>
                        </a:lnSpc>
                        <a:spcAft>
                          <a:spcPts val="0"/>
                        </a:spcAft>
                      </a:pPr>
                      <a:r>
                        <a:rPr lang="en-GB" sz="1100" dirty="0">
                          <a:effectLst/>
                        </a:rPr>
                        <a:t>7 × 11 = 77</a:t>
                      </a:r>
                    </a:p>
                    <a:p>
                      <a:pPr algn="ctr">
                        <a:lnSpc>
                          <a:spcPct val="115000"/>
                        </a:lnSpc>
                        <a:spcAft>
                          <a:spcPts val="0"/>
                        </a:spcAft>
                      </a:pPr>
                      <a:r>
                        <a:rPr lang="en-GB" sz="1100" dirty="0">
                          <a:effectLst/>
                        </a:rPr>
                        <a:t>7 × 12 = 84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1 × 7 = 7</a:t>
                      </a:r>
                    </a:p>
                    <a:p>
                      <a:pPr algn="ctr">
                        <a:lnSpc>
                          <a:spcPct val="115000"/>
                        </a:lnSpc>
                        <a:spcAft>
                          <a:spcPts val="0"/>
                        </a:spcAft>
                      </a:pPr>
                      <a:r>
                        <a:rPr lang="en-GB" sz="1100" dirty="0">
                          <a:effectLst/>
                        </a:rPr>
                        <a:t>2 × 7 = 14</a:t>
                      </a:r>
                    </a:p>
                    <a:p>
                      <a:pPr algn="ctr">
                        <a:lnSpc>
                          <a:spcPct val="115000"/>
                        </a:lnSpc>
                        <a:spcAft>
                          <a:spcPts val="0"/>
                        </a:spcAft>
                      </a:pPr>
                      <a:r>
                        <a:rPr lang="en-GB" sz="1100" dirty="0">
                          <a:effectLst/>
                        </a:rPr>
                        <a:t>3 × 7</a:t>
                      </a:r>
                      <a:r>
                        <a:rPr lang="en-GB" sz="1100" baseline="0" dirty="0">
                          <a:effectLst/>
                        </a:rPr>
                        <a:t> </a:t>
                      </a:r>
                      <a:r>
                        <a:rPr lang="en-GB" sz="1100" dirty="0">
                          <a:effectLst/>
                        </a:rPr>
                        <a:t>= 21</a:t>
                      </a:r>
                    </a:p>
                    <a:p>
                      <a:pPr algn="ctr">
                        <a:lnSpc>
                          <a:spcPct val="115000"/>
                        </a:lnSpc>
                        <a:spcAft>
                          <a:spcPts val="0"/>
                        </a:spcAft>
                      </a:pPr>
                      <a:r>
                        <a:rPr lang="en-GB" sz="1100" dirty="0">
                          <a:effectLst/>
                        </a:rPr>
                        <a:t>4 × 7</a:t>
                      </a:r>
                      <a:r>
                        <a:rPr lang="en-GB" sz="1100" baseline="0" dirty="0">
                          <a:effectLst/>
                        </a:rPr>
                        <a:t> </a:t>
                      </a:r>
                      <a:r>
                        <a:rPr lang="en-GB" sz="1100" dirty="0">
                          <a:effectLst/>
                        </a:rPr>
                        <a:t>= 28</a:t>
                      </a:r>
                    </a:p>
                    <a:p>
                      <a:pPr algn="ctr">
                        <a:lnSpc>
                          <a:spcPct val="115000"/>
                        </a:lnSpc>
                        <a:spcAft>
                          <a:spcPts val="0"/>
                        </a:spcAft>
                      </a:pPr>
                      <a:r>
                        <a:rPr lang="en-GB" sz="1100" dirty="0">
                          <a:effectLst/>
                        </a:rPr>
                        <a:t>5 × 7 = 35</a:t>
                      </a:r>
                    </a:p>
                    <a:p>
                      <a:pPr algn="ctr">
                        <a:lnSpc>
                          <a:spcPct val="115000"/>
                        </a:lnSpc>
                        <a:spcAft>
                          <a:spcPts val="0"/>
                        </a:spcAft>
                      </a:pPr>
                      <a:r>
                        <a:rPr lang="en-GB" sz="1100" baseline="0" dirty="0">
                          <a:effectLst/>
                        </a:rPr>
                        <a:t>6 </a:t>
                      </a:r>
                      <a:r>
                        <a:rPr lang="en-GB" sz="1100" dirty="0">
                          <a:effectLst/>
                        </a:rPr>
                        <a:t>× 7</a:t>
                      </a:r>
                      <a:r>
                        <a:rPr lang="en-GB" sz="1100" baseline="0" dirty="0">
                          <a:effectLst/>
                        </a:rPr>
                        <a:t> </a:t>
                      </a:r>
                      <a:r>
                        <a:rPr lang="en-GB" sz="1100" dirty="0">
                          <a:effectLst/>
                        </a:rPr>
                        <a:t>= 42</a:t>
                      </a:r>
                    </a:p>
                    <a:p>
                      <a:pPr algn="ctr">
                        <a:lnSpc>
                          <a:spcPct val="115000"/>
                        </a:lnSpc>
                        <a:spcAft>
                          <a:spcPts val="0"/>
                        </a:spcAft>
                      </a:pPr>
                      <a:r>
                        <a:rPr lang="en-GB" sz="1100" dirty="0">
                          <a:effectLst/>
                        </a:rPr>
                        <a:t>7 × 7 = 49</a:t>
                      </a:r>
                    </a:p>
                    <a:p>
                      <a:pPr algn="ctr">
                        <a:lnSpc>
                          <a:spcPct val="115000"/>
                        </a:lnSpc>
                        <a:spcAft>
                          <a:spcPts val="0"/>
                        </a:spcAft>
                      </a:pPr>
                      <a:r>
                        <a:rPr lang="en-GB" sz="1100" dirty="0">
                          <a:effectLst/>
                        </a:rPr>
                        <a:t>8 × 7 = 56</a:t>
                      </a:r>
                    </a:p>
                    <a:p>
                      <a:pPr algn="ctr">
                        <a:lnSpc>
                          <a:spcPct val="115000"/>
                        </a:lnSpc>
                        <a:spcAft>
                          <a:spcPts val="0"/>
                        </a:spcAft>
                      </a:pPr>
                      <a:r>
                        <a:rPr lang="en-GB" sz="1100" dirty="0">
                          <a:effectLst/>
                        </a:rPr>
                        <a:t>9 × 7 = 63</a:t>
                      </a:r>
                    </a:p>
                    <a:p>
                      <a:pPr algn="ctr">
                        <a:lnSpc>
                          <a:spcPct val="115000"/>
                        </a:lnSpc>
                        <a:spcAft>
                          <a:spcPts val="0"/>
                        </a:spcAft>
                      </a:pPr>
                      <a:r>
                        <a:rPr lang="en-GB" sz="1100" dirty="0">
                          <a:effectLst/>
                        </a:rPr>
                        <a:t>10 × 7 = 70</a:t>
                      </a:r>
                    </a:p>
                    <a:p>
                      <a:pPr algn="ctr">
                        <a:lnSpc>
                          <a:spcPct val="115000"/>
                        </a:lnSpc>
                        <a:spcAft>
                          <a:spcPts val="0"/>
                        </a:spcAft>
                      </a:pPr>
                      <a:r>
                        <a:rPr lang="en-GB" sz="1100" dirty="0">
                          <a:effectLst/>
                        </a:rPr>
                        <a:t>11 × 7 = 77</a:t>
                      </a:r>
                    </a:p>
                    <a:p>
                      <a:pPr algn="ctr">
                        <a:lnSpc>
                          <a:spcPct val="115000"/>
                        </a:lnSpc>
                        <a:spcAft>
                          <a:spcPts val="0"/>
                        </a:spcAft>
                      </a:pPr>
                      <a:r>
                        <a:rPr lang="en-GB" sz="1100" dirty="0">
                          <a:effectLst/>
                        </a:rPr>
                        <a:t>12 × 7 = 84</a:t>
                      </a:r>
                      <a:endParaRPr lang="en-GB"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1100" dirty="0">
                          <a:effectLst/>
                        </a:rPr>
                        <a:t>7 ÷ 7 = 1</a:t>
                      </a:r>
                    </a:p>
                    <a:p>
                      <a:pPr algn="ctr">
                        <a:lnSpc>
                          <a:spcPct val="115000"/>
                        </a:lnSpc>
                        <a:spcAft>
                          <a:spcPts val="0"/>
                        </a:spcAft>
                      </a:pPr>
                      <a:r>
                        <a:rPr lang="en-GB" sz="1100" dirty="0">
                          <a:effectLst/>
                        </a:rPr>
                        <a:t>14 ÷ 7</a:t>
                      </a:r>
                      <a:r>
                        <a:rPr lang="en-GB" sz="1100" baseline="0" dirty="0">
                          <a:effectLst/>
                        </a:rPr>
                        <a:t> </a:t>
                      </a:r>
                      <a:r>
                        <a:rPr lang="en-GB" sz="1100" dirty="0">
                          <a:effectLst/>
                        </a:rPr>
                        <a:t>= 2</a:t>
                      </a:r>
                    </a:p>
                    <a:p>
                      <a:pPr algn="ctr">
                        <a:lnSpc>
                          <a:spcPct val="115000"/>
                        </a:lnSpc>
                        <a:spcAft>
                          <a:spcPts val="0"/>
                        </a:spcAft>
                      </a:pPr>
                      <a:r>
                        <a:rPr lang="en-GB" sz="1100" dirty="0">
                          <a:effectLst/>
                        </a:rPr>
                        <a:t>21</a:t>
                      </a:r>
                      <a:r>
                        <a:rPr lang="en-GB" sz="1100" baseline="0" dirty="0">
                          <a:effectLst/>
                        </a:rPr>
                        <a:t> </a:t>
                      </a:r>
                      <a:r>
                        <a:rPr lang="en-GB" sz="1100" dirty="0">
                          <a:effectLst/>
                        </a:rPr>
                        <a:t>÷ 7 = 3</a:t>
                      </a:r>
                    </a:p>
                    <a:p>
                      <a:pPr algn="ctr">
                        <a:lnSpc>
                          <a:spcPct val="115000"/>
                        </a:lnSpc>
                        <a:spcAft>
                          <a:spcPts val="0"/>
                        </a:spcAft>
                      </a:pPr>
                      <a:r>
                        <a:rPr lang="en-GB" sz="1100" baseline="0" dirty="0">
                          <a:effectLst/>
                        </a:rPr>
                        <a:t>28 </a:t>
                      </a:r>
                      <a:r>
                        <a:rPr lang="en-GB" sz="1100" dirty="0">
                          <a:effectLst/>
                        </a:rPr>
                        <a:t>÷ 7</a:t>
                      </a:r>
                      <a:r>
                        <a:rPr lang="en-GB" sz="1100" baseline="0" dirty="0">
                          <a:effectLst/>
                        </a:rPr>
                        <a:t> </a:t>
                      </a:r>
                      <a:r>
                        <a:rPr lang="en-GB" sz="1100" dirty="0">
                          <a:effectLst/>
                        </a:rPr>
                        <a:t>= 4</a:t>
                      </a:r>
                    </a:p>
                    <a:p>
                      <a:pPr algn="ctr">
                        <a:lnSpc>
                          <a:spcPct val="115000"/>
                        </a:lnSpc>
                        <a:spcAft>
                          <a:spcPts val="0"/>
                        </a:spcAft>
                      </a:pPr>
                      <a:r>
                        <a:rPr lang="en-GB" sz="1100" baseline="0" dirty="0">
                          <a:effectLst/>
                        </a:rPr>
                        <a:t>35 </a:t>
                      </a:r>
                      <a:r>
                        <a:rPr lang="en-GB" sz="1100" dirty="0">
                          <a:effectLst/>
                        </a:rPr>
                        <a:t>÷ 7 = 5</a:t>
                      </a:r>
                    </a:p>
                    <a:p>
                      <a:pPr algn="ctr">
                        <a:lnSpc>
                          <a:spcPct val="115000"/>
                        </a:lnSpc>
                        <a:spcAft>
                          <a:spcPts val="0"/>
                        </a:spcAft>
                      </a:pPr>
                      <a:r>
                        <a:rPr lang="en-GB" sz="1100" baseline="0" dirty="0">
                          <a:effectLst/>
                        </a:rPr>
                        <a:t>42 </a:t>
                      </a:r>
                      <a:r>
                        <a:rPr lang="en-GB" sz="1100" dirty="0">
                          <a:effectLst/>
                        </a:rPr>
                        <a:t>÷ 7</a:t>
                      </a:r>
                      <a:r>
                        <a:rPr lang="en-GB" sz="1100" baseline="0" dirty="0">
                          <a:effectLst/>
                        </a:rPr>
                        <a:t> </a:t>
                      </a:r>
                      <a:r>
                        <a:rPr lang="en-GB" sz="1100" dirty="0">
                          <a:effectLst/>
                        </a:rPr>
                        <a:t>= 6</a:t>
                      </a:r>
                    </a:p>
                    <a:p>
                      <a:pPr algn="ctr">
                        <a:lnSpc>
                          <a:spcPct val="115000"/>
                        </a:lnSpc>
                        <a:spcAft>
                          <a:spcPts val="0"/>
                        </a:spcAft>
                      </a:pPr>
                      <a:r>
                        <a:rPr lang="en-GB" sz="1100" dirty="0">
                          <a:effectLst/>
                        </a:rPr>
                        <a:t>49 ÷ 7 = 7</a:t>
                      </a:r>
                    </a:p>
                    <a:p>
                      <a:pPr algn="ctr">
                        <a:lnSpc>
                          <a:spcPct val="115000"/>
                        </a:lnSpc>
                        <a:spcAft>
                          <a:spcPts val="0"/>
                        </a:spcAft>
                      </a:pPr>
                      <a:r>
                        <a:rPr lang="en-GB" sz="1100" dirty="0">
                          <a:effectLst/>
                        </a:rPr>
                        <a:t>56 ÷ 7</a:t>
                      </a:r>
                      <a:r>
                        <a:rPr lang="en-GB" sz="1100" baseline="0" dirty="0">
                          <a:effectLst/>
                        </a:rPr>
                        <a:t> </a:t>
                      </a:r>
                      <a:r>
                        <a:rPr lang="en-GB" sz="1100" dirty="0">
                          <a:effectLst/>
                        </a:rPr>
                        <a:t>= 8</a:t>
                      </a:r>
                    </a:p>
                    <a:p>
                      <a:pPr algn="ctr">
                        <a:lnSpc>
                          <a:spcPct val="115000"/>
                        </a:lnSpc>
                        <a:spcAft>
                          <a:spcPts val="0"/>
                        </a:spcAft>
                      </a:pPr>
                      <a:r>
                        <a:rPr lang="en-GB" sz="1100" dirty="0">
                          <a:effectLst/>
                        </a:rPr>
                        <a:t>63 ÷ 7 = 9</a:t>
                      </a:r>
                    </a:p>
                    <a:p>
                      <a:pPr algn="ctr">
                        <a:lnSpc>
                          <a:spcPct val="115000"/>
                        </a:lnSpc>
                        <a:spcAft>
                          <a:spcPts val="0"/>
                        </a:spcAft>
                      </a:pPr>
                      <a:r>
                        <a:rPr lang="en-GB" sz="1100" dirty="0">
                          <a:effectLst/>
                        </a:rPr>
                        <a:t>70 ÷ 7</a:t>
                      </a:r>
                      <a:r>
                        <a:rPr lang="en-GB" sz="1100" baseline="0" dirty="0">
                          <a:effectLst/>
                        </a:rPr>
                        <a:t> </a:t>
                      </a:r>
                      <a:r>
                        <a:rPr lang="en-GB" sz="1100" dirty="0">
                          <a:effectLst/>
                        </a:rPr>
                        <a:t>= 10</a:t>
                      </a:r>
                    </a:p>
                    <a:p>
                      <a:pPr algn="ctr">
                        <a:lnSpc>
                          <a:spcPct val="115000"/>
                        </a:lnSpc>
                        <a:spcAft>
                          <a:spcPts val="0"/>
                        </a:spcAft>
                      </a:pPr>
                      <a:r>
                        <a:rPr lang="en-GB" sz="1100" dirty="0">
                          <a:effectLst/>
                        </a:rPr>
                        <a:t>77 ÷ 7</a:t>
                      </a:r>
                      <a:r>
                        <a:rPr lang="en-GB" sz="1100" baseline="0" dirty="0">
                          <a:effectLst/>
                        </a:rPr>
                        <a:t> </a:t>
                      </a:r>
                      <a:r>
                        <a:rPr lang="en-GB" sz="1100" dirty="0">
                          <a:effectLst/>
                        </a:rPr>
                        <a:t>= 11</a:t>
                      </a:r>
                    </a:p>
                    <a:p>
                      <a:pPr algn="ctr">
                        <a:lnSpc>
                          <a:spcPct val="115000"/>
                        </a:lnSpc>
                        <a:spcAft>
                          <a:spcPts val="0"/>
                        </a:spcAft>
                      </a:pPr>
                      <a:r>
                        <a:rPr lang="en-GB" sz="1100" dirty="0">
                          <a:effectLst/>
                        </a:rPr>
                        <a:t>84 ÷ 7</a:t>
                      </a:r>
                      <a:r>
                        <a:rPr lang="en-GB" sz="1100" baseline="0" dirty="0">
                          <a:effectLst/>
                        </a:rPr>
                        <a:t> </a:t>
                      </a:r>
                      <a:r>
                        <a:rPr lang="en-GB" sz="1100" dirty="0">
                          <a:effectLst/>
                        </a:rPr>
                        <a:t>= 12</a:t>
                      </a:r>
                    </a:p>
                    <a:p>
                      <a:pPr algn="ctr">
                        <a:lnSpc>
                          <a:spcPct val="115000"/>
                        </a:lnSpc>
                        <a:spcAft>
                          <a:spcPts val="0"/>
                        </a:spcAft>
                      </a:pPr>
                      <a:endParaRPr lang="en-GB" sz="1100" dirty="0">
                        <a:effectLst/>
                      </a:endParaRPr>
                    </a:p>
                  </a:txBody>
                  <a:tcPr marL="68580" marR="68580" marT="0" marB="0"/>
                </a:tc>
                <a:tc>
                  <a:txBody>
                    <a:bodyPr/>
                    <a:lstStyle/>
                    <a:p>
                      <a:pPr algn="ctr">
                        <a:lnSpc>
                          <a:spcPct val="115000"/>
                        </a:lnSpc>
                        <a:spcAft>
                          <a:spcPts val="0"/>
                        </a:spcAft>
                      </a:pPr>
                      <a:r>
                        <a:rPr lang="en-GB" sz="1100" dirty="0">
                          <a:effectLst/>
                        </a:rPr>
                        <a:t>7 ÷ 1 = 7</a:t>
                      </a:r>
                    </a:p>
                    <a:p>
                      <a:pPr algn="ctr">
                        <a:lnSpc>
                          <a:spcPct val="115000"/>
                        </a:lnSpc>
                        <a:spcAft>
                          <a:spcPts val="0"/>
                        </a:spcAft>
                      </a:pPr>
                      <a:r>
                        <a:rPr lang="en-GB" sz="1100" dirty="0">
                          <a:effectLst/>
                        </a:rPr>
                        <a:t>14 ÷ 2</a:t>
                      </a:r>
                      <a:r>
                        <a:rPr lang="en-GB" sz="1100" baseline="0" dirty="0">
                          <a:effectLst/>
                        </a:rPr>
                        <a:t> </a:t>
                      </a:r>
                      <a:r>
                        <a:rPr lang="en-GB" sz="1100" dirty="0">
                          <a:effectLst/>
                        </a:rPr>
                        <a:t>= 7</a:t>
                      </a:r>
                    </a:p>
                    <a:p>
                      <a:pPr algn="ctr">
                        <a:lnSpc>
                          <a:spcPct val="115000"/>
                        </a:lnSpc>
                        <a:spcAft>
                          <a:spcPts val="0"/>
                        </a:spcAft>
                      </a:pPr>
                      <a:r>
                        <a:rPr lang="en-GB" sz="1100" dirty="0">
                          <a:effectLst/>
                        </a:rPr>
                        <a:t>21</a:t>
                      </a:r>
                      <a:r>
                        <a:rPr lang="en-GB" sz="1100" baseline="0" dirty="0">
                          <a:effectLst/>
                        </a:rPr>
                        <a:t> </a:t>
                      </a:r>
                      <a:r>
                        <a:rPr lang="en-GB" sz="1100" dirty="0">
                          <a:effectLst/>
                        </a:rPr>
                        <a:t>÷ 3 = 7</a:t>
                      </a:r>
                    </a:p>
                    <a:p>
                      <a:pPr algn="ctr">
                        <a:lnSpc>
                          <a:spcPct val="115000"/>
                        </a:lnSpc>
                        <a:spcAft>
                          <a:spcPts val="0"/>
                        </a:spcAft>
                      </a:pPr>
                      <a:r>
                        <a:rPr lang="en-GB" sz="1100" baseline="0" dirty="0">
                          <a:effectLst/>
                        </a:rPr>
                        <a:t>28 </a:t>
                      </a:r>
                      <a:r>
                        <a:rPr lang="en-GB" sz="1100" dirty="0">
                          <a:effectLst/>
                        </a:rPr>
                        <a:t>÷ 4</a:t>
                      </a:r>
                      <a:r>
                        <a:rPr lang="en-GB" sz="1100" baseline="0" dirty="0">
                          <a:effectLst/>
                        </a:rPr>
                        <a:t> </a:t>
                      </a:r>
                      <a:r>
                        <a:rPr lang="en-GB" sz="1100" dirty="0">
                          <a:effectLst/>
                        </a:rPr>
                        <a:t>= 7</a:t>
                      </a:r>
                    </a:p>
                    <a:p>
                      <a:pPr algn="ctr">
                        <a:lnSpc>
                          <a:spcPct val="115000"/>
                        </a:lnSpc>
                        <a:spcAft>
                          <a:spcPts val="0"/>
                        </a:spcAft>
                      </a:pPr>
                      <a:r>
                        <a:rPr lang="en-GB" sz="1100" baseline="0" dirty="0">
                          <a:effectLst/>
                        </a:rPr>
                        <a:t>35 </a:t>
                      </a:r>
                      <a:r>
                        <a:rPr lang="en-GB" sz="1100" dirty="0">
                          <a:effectLst/>
                        </a:rPr>
                        <a:t>÷ 5 = 7</a:t>
                      </a:r>
                    </a:p>
                    <a:p>
                      <a:pPr algn="ctr">
                        <a:lnSpc>
                          <a:spcPct val="115000"/>
                        </a:lnSpc>
                        <a:spcAft>
                          <a:spcPts val="0"/>
                        </a:spcAft>
                      </a:pPr>
                      <a:r>
                        <a:rPr lang="en-GB" sz="1100" baseline="0" dirty="0">
                          <a:effectLst/>
                        </a:rPr>
                        <a:t>42 </a:t>
                      </a:r>
                      <a:r>
                        <a:rPr lang="en-GB" sz="1100" dirty="0">
                          <a:effectLst/>
                        </a:rPr>
                        <a:t>÷ 6</a:t>
                      </a:r>
                      <a:r>
                        <a:rPr lang="en-GB" sz="1100" baseline="0" dirty="0">
                          <a:effectLst/>
                        </a:rPr>
                        <a:t> </a:t>
                      </a:r>
                      <a:r>
                        <a:rPr lang="en-GB" sz="1100" dirty="0">
                          <a:effectLst/>
                        </a:rPr>
                        <a:t>= 7</a:t>
                      </a:r>
                    </a:p>
                    <a:p>
                      <a:pPr algn="ctr">
                        <a:lnSpc>
                          <a:spcPct val="115000"/>
                        </a:lnSpc>
                        <a:spcAft>
                          <a:spcPts val="0"/>
                        </a:spcAft>
                      </a:pPr>
                      <a:r>
                        <a:rPr lang="en-GB" sz="1100" dirty="0">
                          <a:effectLst/>
                        </a:rPr>
                        <a:t>49 ÷ 7 = 7</a:t>
                      </a:r>
                    </a:p>
                    <a:p>
                      <a:pPr algn="ctr">
                        <a:lnSpc>
                          <a:spcPct val="115000"/>
                        </a:lnSpc>
                        <a:spcAft>
                          <a:spcPts val="0"/>
                        </a:spcAft>
                      </a:pPr>
                      <a:r>
                        <a:rPr lang="en-GB" sz="1100" dirty="0">
                          <a:effectLst/>
                        </a:rPr>
                        <a:t>56 ÷ 8</a:t>
                      </a:r>
                      <a:r>
                        <a:rPr lang="en-GB" sz="1100" baseline="0" dirty="0">
                          <a:effectLst/>
                        </a:rPr>
                        <a:t> </a:t>
                      </a:r>
                      <a:r>
                        <a:rPr lang="en-GB" sz="1100" dirty="0">
                          <a:effectLst/>
                        </a:rPr>
                        <a:t>= 7</a:t>
                      </a:r>
                    </a:p>
                    <a:p>
                      <a:pPr algn="ctr">
                        <a:lnSpc>
                          <a:spcPct val="115000"/>
                        </a:lnSpc>
                        <a:spcAft>
                          <a:spcPts val="0"/>
                        </a:spcAft>
                      </a:pPr>
                      <a:r>
                        <a:rPr lang="en-GB" sz="1100" dirty="0">
                          <a:effectLst/>
                        </a:rPr>
                        <a:t>63 ÷ 9 = 7</a:t>
                      </a:r>
                    </a:p>
                    <a:p>
                      <a:pPr algn="ctr">
                        <a:lnSpc>
                          <a:spcPct val="115000"/>
                        </a:lnSpc>
                        <a:spcAft>
                          <a:spcPts val="0"/>
                        </a:spcAft>
                      </a:pPr>
                      <a:r>
                        <a:rPr lang="en-GB" sz="1100" dirty="0">
                          <a:effectLst/>
                        </a:rPr>
                        <a:t>70 ÷ 10</a:t>
                      </a:r>
                      <a:r>
                        <a:rPr lang="en-GB" sz="1100" baseline="0" dirty="0">
                          <a:effectLst/>
                        </a:rPr>
                        <a:t> </a:t>
                      </a:r>
                      <a:r>
                        <a:rPr lang="en-GB" sz="1100" dirty="0">
                          <a:effectLst/>
                        </a:rPr>
                        <a:t>= 7</a:t>
                      </a:r>
                    </a:p>
                    <a:p>
                      <a:pPr algn="ctr">
                        <a:lnSpc>
                          <a:spcPct val="115000"/>
                        </a:lnSpc>
                        <a:spcAft>
                          <a:spcPts val="0"/>
                        </a:spcAft>
                      </a:pPr>
                      <a:r>
                        <a:rPr lang="en-GB" sz="1100" dirty="0">
                          <a:effectLst/>
                        </a:rPr>
                        <a:t>77 ÷ 11</a:t>
                      </a:r>
                      <a:r>
                        <a:rPr lang="en-GB" sz="1100" baseline="0" dirty="0">
                          <a:effectLst/>
                        </a:rPr>
                        <a:t> </a:t>
                      </a:r>
                      <a:r>
                        <a:rPr lang="en-GB" sz="1100" dirty="0">
                          <a:effectLst/>
                        </a:rPr>
                        <a:t>= 7</a:t>
                      </a:r>
                    </a:p>
                    <a:p>
                      <a:pPr algn="ctr">
                        <a:lnSpc>
                          <a:spcPct val="115000"/>
                        </a:lnSpc>
                        <a:spcAft>
                          <a:spcPts val="0"/>
                        </a:spcAft>
                      </a:pPr>
                      <a:r>
                        <a:rPr lang="en-GB" sz="1100" dirty="0">
                          <a:effectLst/>
                        </a:rPr>
                        <a:t>84 ÷ 12</a:t>
                      </a:r>
                      <a:r>
                        <a:rPr lang="en-GB" sz="1100" baseline="0" dirty="0">
                          <a:effectLst/>
                        </a:rPr>
                        <a:t> </a:t>
                      </a:r>
                      <a:r>
                        <a:rPr lang="en-GB" sz="1100" dirty="0">
                          <a:effectLst/>
                        </a:rPr>
                        <a:t>=7</a:t>
                      </a: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p:txBody>
          <a:bodyPr/>
          <a:lstStyle/>
          <a:p>
            <a:r>
              <a:rPr lang="en-GB" dirty="0"/>
              <a:t>Key Vocabulary</a:t>
            </a:r>
          </a:p>
          <a:p>
            <a:pPr algn="l"/>
            <a:r>
              <a:rPr lang="en-GB" b="0" u="none" dirty="0"/>
              <a:t>What is 7 </a:t>
            </a:r>
            <a:r>
              <a:rPr lang="en-GB" u="none" dirty="0"/>
              <a:t>multiplied by </a:t>
            </a:r>
            <a:r>
              <a:rPr lang="en-GB" b="0" u="none" dirty="0"/>
              <a:t>6?</a:t>
            </a:r>
          </a:p>
          <a:p>
            <a:pPr algn="l"/>
            <a:r>
              <a:rPr lang="en-GB" b="0" u="none" dirty="0"/>
              <a:t>What is 7</a:t>
            </a:r>
            <a:r>
              <a:rPr lang="en-GB" u="none" dirty="0"/>
              <a:t> times </a:t>
            </a:r>
            <a:r>
              <a:rPr lang="en-GB" b="0" u="none" dirty="0"/>
              <a:t>8?</a:t>
            </a:r>
          </a:p>
          <a:p>
            <a:pPr algn="l"/>
            <a:r>
              <a:rPr lang="en-GB" b="0" u="none" dirty="0"/>
              <a:t>What is 84 </a:t>
            </a:r>
            <a:r>
              <a:rPr lang="en-GB" u="none" dirty="0"/>
              <a:t>divided by </a:t>
            </a:r>
            <a:r>
              <a:rPr lang="en-GB" b="0" u="none" dirty="0"/>
              <a:t>7?</a:t>
            </a:r>
          </a:p>
        </p:txBody>
      </p:sp>
      <p:sp>
        <p:nvSpPr>
          <p:cNvPr id="13" name="Text Placeholder 12"/>
          <p:cNvSpPr>
            <a:spLocks noGrp="1"/>
          </p:cNvSpPr>
          <p:nvPr>
            <p:ph type="body" sz="quarter" idx="15"/>
          </p:nvPr>
        </p:nvSpPr>
        <p:spPr/>
        <p:txBody>
          <a:bodyPr/>
          <a:lstStyle/>
          <a:p>
            <a:pPr lvl="0"/>
            <a:r>
              <a:rPr lang="en-GB" dirty="0">
                <a:ea typeface="Calibri" pitchFamily="34" charset="0"/>
                <a:cs typeface="Times New Roman" pitchFamily="18" charset="0"/>
              </a:rPr>
              <a:t>They should be able to answer these questions in any order, including missing number </a:t>
            </a:r>
            <a:r>
              <a:rPr lang="en-GB" altLang="en-US" dirty="0">
                <a:ea typeface="Calibri" pitchFamily="34" charset="0"/>
                <a:cs typeface="Times New Roman" pitchFamily="18" charset="0"/>
              </a:rPr>
              <a:t>questions e.g.  7 × ⃝ = 28 or ⃝ ÷ 6 = 7.</a:t>
            </a:r>
          </a:p>
          <a:p>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125664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a:t>Year 4 – Summer 2</a:t>
            </a:r>
          </a:p>
        </p:txBody>
      </p:sp>
      <p:sp>
        <p:nvSpPr>
          <p:cNvPr id="3" name="Text Placeholder 2"/>
          <p:cNvSpPr>
            <a:spLocks noGrp="1"/>
          </p:cNvSpPr>
          <p:nvPr>
            <p:ph type="body" sz="quarter" idx="11"/>
          </p:nvPr>
        </p:nvSpPr>
        <p:spPr>
          <a:xfrm>
            <a:off x="548680" y="1619251"/>
            <a:ext cx="6120680" cy="504479"/>
          </a:xfrm>
        </p:spPr>
        <p:txBody>
          <a:bodyPr>
            <a:normAutofit/>
          </a:bodyPr>
          <a:lstStyle/>
          <a:p>
            <a:r>
              <a:rPr lang="en-GB" dirty="0"/>
              <a:t>I can multiply and divide single-digit numbers by 10 and 100.</a:t>
            </a:r>
          </a:p>
        </p:txBody>
      </p:sp>
      <p:sp>
        <p:nvSpPr>
          <p:cNvPr id="4" name="Text Placeholder 3"/>
          <p:cNvSpPr>
            <a:spLocks noGrp="1"/>
          </p:cNvSpPr>
          <p:nvPr>
            <p:ph type="body" sz="quarter" idx="12"/>
          </p:nvPr>
        </p:nvSpPr>
        <p:spPr/>
        <p:txBody>
          <a:bodyPr>
            <a:normAutofit/>
          </a:bodyPr>
          <a:lstStyle/>
          <a:p>
            <a:pPr lvl="0" algn="ctr" eaLnBrk="0" fontAlgn="base" hangingPunct="0">
              <a:spcBef>
                <a:spcPct val="0"/>
              </a:spcBef>
              <a:spcAft>
                <a:spcPct val="0"/>
              </a:spcAft>
              <a:buClrTx/>
              <a:buSzTx/>
            </a:pPr>
            <a:r>
              <a:rPr lang="en-GB" altLang="en-US" sz="1400" u="sng" dirty="0">
                <a:ea typeface="Calibri" panose="020F0502020204030204" pitchFamily="34" charset="0"/>
                <a:cs typeface="Times New Roman" pitchFamily="18" charset="0"/>
              </a:rPr>
              <a:t>Top Tips</a:t>
            </a:r>
          </a:p>
          <a:p>
            <a:pPr lvl="0" algn="ctr" eaLnBrk="0" fontAlgn="base" hangingPunct="0">
              <a:spcBef>
                <a:spcPct val="0"/>
              </a:spcBef>
              <a:spcAft>
                <a:spcPct val="0"/>
              </a:spcAft>
              <a:buClrTx/>
              <a:buSzTx/>
            </a:pPr>
            <a:endParaRPr lang="en-GB" altLang="en-US" dirty="0">
              <a:cs typeface="Arial" pitchFamily="34" charset="0"/>
            </a:endParaRPr>
          </a:p>
          <a:p>
            <a:pPr lvl="0" eaLnBrk="0" fontAlgn="base" hangingPunct="0">
              <a:spcBef>
                <a:spcPct val="0"/>
              </a:spcBef>
              <a:spcAft>
                <a:spcPct val="0"/>
              </a:spcAft>
              <a:buClrTx/>
              <a:buSzTx/>
            </a:pPr>
            <a:r>
              <a:rPr lang="en-GB" altLang="en-US" dirty="0">
                <a:ea typeface="Calibri" pitchFamily="34" charset="0"/>
                <a:cs typeface="Times New Roman" pitchFamily="18" charset="0"/>
              </a:rPr>
              <a:t>The secret to success is practising </a:t>
            </a:r>
            <a:r>
              <a:rPr lang="en-GB" altLang="en-US" b="1" dirty="0">
                <a:ea typeface="Calibri" pitchFamily="34" charset="0"/>
                <a:cs typeface="Times New Roman" pitchFamily="18" charset="0"/>
              </a:rPr>
              <a:t>little</a:t>
            </a:r>
            <a:r>
              <a:rPr lang="en-GB" altLang="en-US" dirty="0">
                <a:ea typeface="Calibri" pitchFamily="34" charset="0"/>
                <a:cs typeface="Times New Roman" pitchFamily="18" charset="0"/>
              </a:rPr>
              <a:t> and </a:t>
            </a:r>
            <a:r>
              <a:rPr lang="en-GB" altLang="en-US" b="1" dirty="0">
                <a:ea typeface="Calibri" pitchFamily="34" charset="0"/>
                <a:cs typeface="Times New Roman" pitchFamily="18" charset="0"/>
              </a:rPr>
              <a:t>often</a:t>
            </a:r>
            <a:r>
              <a:rPr lang="en-GB" altLang="en-US" dirty="0">
                <a:ea typeface="Calibri" pitchFamily="34" charset="0"/>
                <a:cs typeface="Times New Roman" pitchFamily="18" charset="0"/>
              </a:rPr>
              <a:t>. Use time wisely. Can you practise these KIRFs while walking to school or during a car journey? You don’t need to practise them all at once: perhaps you could have a fact family of the day. If you would like more ideas, please speak to your child’s teacher.</a:t>
            </a:r>
          </a:p>
          <a:p>
            <a:pPr eaLnBrk="0" fontAlgn="base" hangingPunct="0">
              <a:spcBef>
                <a:spcPct val="0"/>
              </a:spcBef>
              <a:spcAft>
                <a:spcPct val="0"/>
              </a:spcAft>
              <a:buClrTx/>
              <a:buSzTx/>
            </a:pPr>
            <a:endParaRPr lang="en-GB" altLang="en-US" dirty="0"/>
          </a:p>
          <a:p>
            <a:pPr eaLnBrk="0" fontAlgn="base" hangingPunct="0">
              <a:spcBef>
                <a:spcPct val="0"/>
              </a:spcBef>
              <a:spcAft>
                <a:spcPct val="0"/>
              </a:spcAft>
              <a:buClrTx/>
              <a:buSzTx/>
            </a:pPr>
            <a:endParaRPr lang="en-GB" altLang="en-US" dirty="0"/>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4278913207"/>
              </p:ext>
            </p:extLst>
          </p:nvPr>
        </p:nvGraphicFramePr>
        <p:xfrm>
          <a:off x="620687" y="2555875"/>
          <a:ext cx="3744417" cy="2430272"/>
        </p:xfrm>
        <a:graphic>
          <a:graphicData uri="http://schemas.openxmlformats.org/drawingml/2006/table">
            <a:tbl>
              <a:tblPr firstRow="1" bandRow="1">
                <a:tableStyleId>{2D5ABB26-0587-4C30-8999-92F81FD0307C}</a:tableStyleId>
              </a:tblPr>
              <a:tblGrid>
                <a:gridCol w="989092">
                  <a:extLst>
                    <a:ext uri="{9D8B030D-6E8A-4147-A177-3AD203B41FA5}">
                      <a16:colId xmlns:a16="http://schemas.microsoft.com/office/drawing/2014/main" val="20000"/>
                    </a:ext>
                  </a:extLst>
                </a:gridCol>
                <a:gridCol w="1315165">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tblGrid>
              <a:tr h="2430272">
                <a:tc>
                  <a:txBody>
                    <a:bodyPr/>
                    <a:lstStyle/>
                    <a:p>
                      <a:pPr algn="ctr">
                        <a:lnSpc>
                          <a:spcPct val="115000"/>
                        </a:lnSpc>
                        <a:spcAft>
                          <a:spcPts val="0"/>
                        </a:spcAft>
                      </a:pPr>
                      <a:r>
                        <a:rPr lang="en-GB" sz="1050" dirty="0">
                          <a:effectLst/>
                        </a:rPr>
                        <a:t>7 × 10 = 70</a:t>
                      </a:r>
                    </a:p>
                    <a:p>
                      <a:pPr algn="ctr">
                        <a:lnSpc>
                          <a:spcPct val="115000"/>
                        </a:lnSpc>
                        <a:spcAft>
                          <a:spcPts val="0"/>
                        </a:spcAft>
                      </a:pPr>
                      <a:r>
                        <a:rPr lang="en-GB" sz="1050" dirty="0">
                          <a:effectLst/>
                        </a:rPr>
                        <a:t>10</a:t>
                      </a:r>
                      <a:r>
                        <a:rPr lang="en-GB" sz="1050" baseline="0" dirty="0">
                          <a:effectLst/>
                        </a:rPr>
                        <a:t> </a:t>
                      </a:r>
                      <a:r>
                        <a:rPr lang="en-GB" sz="1050" dirty="0">
                          <a:effectLst/>
                        </a:rPr>
                        <a:t>× 7 = 70</a:t>
                      </a:r>
                    </a:p>
                    <a:p>
                      <a:pPr algn="ctr">
                        <a:lnSpc>
                          <a:spcPct val="115000"/>
                        </a:lnSpc>
                        <a:spcAft>
                          <a:spcPts val="0"/>
                        </a:spcAft>
                      </a:pPr>
                      <a:r>
                        <a:rPr lang="en-GB" sz="1050" baseline="0" dirty="0">
                          <a:effectLst/>
                        </a:rPr>
                        <a:t>70 </a:t>
                      </a:r>
                      <a:r>
                        <a:rPr lang="en-GB" sz="1050" dirty="0">
                          <a:effectLst/>
                        </a:rPr>
                        <a:t>÷ 7</a:t>
                      </a:r>
                      <a:r>
                        <a:rPr lang="en-GB" sz="1050" baseline="0" dirty="0">
                          <a:effectLst/>
                        </a:rPr>
                        <a:t> </a:t>
                      </a:r>
                      <a:r>
                        <a:rPr lang="en-GB" sz="1050" dirty="0">
                          <a:effectLst/>
                        </a:rPr>
                        <a:t>= 10</a:t>
                      </a:r>
                    </a:p>
                    <a:p>
                      <a:pPr algn="ctr">
                        <a:lnSpc>
                          <a:spcPct val="115000"/>
                        </a:lnSpc>
                        <a:spcAft>
                          <a:spcPts val="0"/>
                        </a:spcAft>
                      </a:pPr>
                      <a:r>
                        <a:rPr lang="en-GB" sz="1050" dirty="0">
                          <a:effectLst/>
                        </a:rPr>
                        <a:t>70 ÷ 10 = 7</a:t>
                      </a:r>
                    </a:p>
                    <a:p>
                      <a:pPr algn="ctr">
                        <a:lnSpc>
                          <a:spcPct val="115000"/>
                        </a:lnSpc>
                        <a:spcAft>
                          <a:spcPts val="0"/>
                        </a:spcAft>
                      </a:pPr>
                      <a:endParaRPr lang="en-GB" sz="1050" dirty="0">
                        <a:effectLst/>
                      </a:endParaRPr>
                    </a:p>
                    <a:p>
                      <a:pPr algn="ctr">
                        <a:lnSpc>
                          <a:spcPct val="115000"/>
                        </a:lnSpc>
                        <a:spcAft>
                          <a:spcPts val="0"/>
                        </a:spcAft>
                      </a:pPr>
                      <a:r>
                        <a:rPr lang="en-GB" sz="1050" dirty="0">
                          <a:effectLst/>
                        </a:rPr>
                        <a:t>6 × 100 = 600</a:t>
                      </a:r>
                    </a:p>
                    <a:p>
                      <a:pPr algn="ctr">
                        <a:lnSpc>
                          <a:spcPct val="115000"/>
                        </a:lnSpc>
                        <a:spcAft>
                          <a:spcPts val="0"/>
                        </a:spcAft>
                      </a:pPr>
                      <a:r>
                        <a:rPr lang="en-GB" sz="1050" dirty="0">
                          <a:effectLst/>
                        </a:rPr>
                        <a:t>100</a:t>
                      </a:r>
                      <a:r>
                        <a:rPr lang="en-GB" sz="1050" baseline="0" dirty="0">
                          <a:effectLst/>
                        </a:rPr>
                        <a:t> </a:t>
                      </a:r>
                      <a:r>
                        <a:rPr lang="en-GB" sz="1050" dirty="0">
                          <a:effectLst/>
                        </a:rPr>
                        <a:t>× 6 = 600</a:t>
                      </a:r>
                    </a:p>
                    <a:p>
                      <a:pPr algn="ctr">
                        <a:lnSpc>
                          <a:spcPct val="115000"/>
                        </a:lnSpc>
                        <a:spcAft>
                          <a:spcPts val="0"/>
                        </a:spcAft>
                      </a:pPr>
                      <a:r>
                        <a:rPr lang="en-GB" sz="1050" baseline="0" dirty="0">
                          <a:effectLst/>
                        </a:rPr>
                        <a:t>600 </a:t>
                      </a:r>
                      <a:r>
                        <a:rPr lang="en-GB" sz="1050" dirty="0">
                          <a:effectLst/>
                        </a:rPr>
                        <a:t>÷ 6</a:t>
                      </a:r>
                      <a:r>
                        <a:rPr lang="en-GB" sz="1050" baseline="0" dirty="0">
                          <a:effectLst/>
                        </a:rPr>
                        <a:t> </a:t>
                      </a:r>
                      <a:r>
                        <a:rPr lang="en-GB" sz="1050" dirty="0">
                          <a:effectLst/>
                        </a:rPr>
                        <a:t>= 100</a:t>
                      </a:r>
                    </a:p>
                    <a:p>
                      <a:pPr algn="ctr">
                        <a:lnSpc>
                          <a:spcPct val="115000"/>
                        </a:lnSpc>
                        <a:spcAft>
                          <a:spcPts val="0"/>
                        </a:spcAft>
                      </a:pPr>
                      <a:r>
                        <a:rPr lang="en-GB" sz="1050" dirty="0">
                          <a:effectLst/>
                        </a:rPr>
                        <a:t>600 ÷ 100 = 6</a:t>
                      </a:r>
                    </a:p>
                    <a:p>
                      <a:pPr algn="ctr">
                        <a:lnSpc>
                          <a:spcPct val="115000"/>
                        </a:lnSpc>
                        <a:spcAft>
                          <a:spcPts val="0"/>
                        </a:spcAft>
                      </a:pPr>
                      <a:endParaRPr lang="en-GB" sz="1050" dirty="0">
                        <a:effectLst/>
                      </a:endParaRPr>
                    </a:p>
                    <a:p>
                      <a:pPr algn="ctr">
                        <a:lnSpc>
                          <a:spcPct val="115000"/>
                        </a:lnSpc>
                        <a:spcAft>
                          <a:spcPts val="0"/>
                        </a:spcAft>
                      </a:pPr>
                      <a:endParaRPr lang="en-GB" sz="1050" dirty="0">
                        <a:effectLst/>
                      </a:endParaRPr>
                    </a:p>
                  </a:txBody>
                  <a:tcPr marL="68580" marR="68580" marT="0" marB="0"/>
                </a:tc>
                <a:tc>
                  <a:txBody>
                    <a:bodyPr/>
                    <a:lstStyle/>
                    <a:p>
                      <a:pPr algn="ctr">
                        <a:lnSpc>
                          <a:spcPct val="115000"/>
                        </a:lnSpc>
                        <a:spcAft>
                          <a:spcPts val="0"/>
                        </a:spcAft>
                      </a:pPr>
                      <a:r>
                        <a:rPr lang="en-GB" sz="1050" dirty="0">
                          <a:effectLst/>
                        </a:rPr>
                        <a:t>30 × 10 = 300</a:t>
                      </a:r>
                    </a:p>
                    <a:p>
                      <a:pPr algn="ctr">
                        <a:lnSpc>
                          <a:spcPct val="115000"/>
                        </a:lnSpc>
                        <a:spcAft>
                          <a:spcPts val="0"/>
                        </a:spcAft>
                      </a:pPr>
                      <a:r>
                        <a:rPr lang="en-GB" sz="1050" dirty="0">
                          <a:effectLst/>
                        </a:rPr>
                        <a:t>10</a:t>
                      </a:r>
                      <a:r>
                        <a:rPr lang="en-GB" sz="1050" baseline="0" dirty="0">
                          <a:effectLst/>
                        </a:rPr>
                        <a:t> </a:t>
                      </a:r>
                      <a:r>
                        <a:rPr lang="en-GB" sz="1050" dirty="0">
                          <a:effectLst/>
                        </a:rPr>
                        <a:t>× 30 = 300</a:t>
                      </a:r>
                    </a:p>
                    <a:p>
                      <a:pPr algn="ctr">
                        <a:lnSpc>
                          <a:spcPct val="115000"/>
                        </a:lnSpc>
                        <a:spcAft>
                          <a:spcPts val="0"/>
                        </a:spcAft>
                      </a:pPr>
                      <a:r>
                        <a:rPr lang="en-GB" sz="1050" baseline="0" dirty="0">
                          <a:effectLst/>
                        </a:rPr>
                        <a:t>300 </a:t>
                      </a:r>
                      <a:r>
                        <a:rPr lang="en-GB" sz="1050" dirty="0">
                          <a:effectLst/>
                        </a:rPr>
                        <a:t>÷ 30</a:t>
                      </a:r>
                      <a:r>
                        <a:rPr lang="en-GB" sz="1050" baseline="0" dirty="0">
                          <a:effectLst/>
                        </a:rPr>
                        <a:t> </a:t>
                      </a:r>
                      <a:r>
                        <a:rPr lang="en-GB" sz="1050" dirty="0">
                          <a:effectLst/>
                        </a:rPr>
                        <a:t>= 10</a:t>
                      </a:r>
                    </a:p>
                    <a:p>
                      <a:pPr algn="ctr">
                        <a:lnSpc>
                          <a:spcPct val="115000"/>
                        </a:lnSpc>
                        <a:spcAft>
                          <a:spcPts val="0"/>
                        </a:spcAft>
                      </a:pPr>
                      <a:r>
                        <a:rPr lang="en-GB" sz="1050" dirty="0">
                          <a:effectLst/>
                        </a:rPr>
                        <a:t>300 ÷ 10 = 30</a:t>
                      </a:r>
                    </a:p>
                    <a:p>
                      <a:pPr algn="ctr">
                        <a:lnSpc>
                          <a:spcPct val="115000"/>
                        </a:lnSpc>
                        <a:spcAft>
                          <a:spcPts val="0"/>
                        </a:spcAft>
                      </a:pPr>
                      <a:endParaRPr lang="en-GB" sz="1050" dirty="0">
                        <a:effectLst/>
                        <a:latin typeface="Calibri"/>
                        <a:ea typeface="Calibri"/>
                        <a:cs typeface="Times New Roman"/>
                      </a:endParaRPr>
                    </a:p>
                    <a:p>
                      <a:pPr algn="ctr">
                        <a:lnSpc>
                          <a:spcPct val="115000"/>
                        </a:lnSpc>
                        <a:spcAft>
                          <a:spcPts val="0"/>
                        </a:spcAft>
                      </a:pPr>
                      <a:r>
                        <a:rPr lang="en-GB" sz="1050" dirty="0">
                          <a:effectLst/>
                        </a:rPr>
                        <a:t>40 × 100 = 4000</a:t>
                      </a:r>
                    </a:p>
                    <a:p>
                      <a:pPr algn="ctr">
                        <a:lnSpc>
                          <a:spcPct val="115000"/>
                        </a:lnSpc>
                        <a:spcAft>
                          <a:spcPts val="0"/>
                        </a:spcAft>
                      </a:pPr>
                      <a:r>
                        <a:rPr lang="en-GB" sz="1050" dirty="0">
                          <a:effectLst/>
                        </a:rPr>
                        <a:t>10</a:t>
                      </a:r>
                      <a:r>
                        <a:rPr lang="en-GB" sz="1050" baseline="0" dirty="0">
                          <a:effectLst/>
                        </a:rPr>
                        <a:t>0 </a:t>
                      </a:r>
                      <a:r>
                        <a:rPr lang="en-GB" sz="1050" dirty="0">
                          <a:effectLst/>
                        </a:rPr>
                        <a:t>× 40 = 4000</a:t>
                      </a:r>
                    </a:p>
                    <a:p>
                      <a:pPr algn="ctr">
                        <a:lnSpc>
                          <a:spcPct val="115000"/>
                        </a:lnSpc>
                        <a:spcAft>
                          <a:spcPts val="0"/>
                        </a:spcAft>
                      </a:pPr>
                      <a:r>
                        <a:rPr lang="en-GB" sz="1050" baseline="0" dirty="0">
                          <a:effectLst/>
                        </a:rPr>
                        <a:t>4000 </a:t>
                      </a:r>
                      <a:r>
                        <a:rPr lang="en-GB" sz="1050" dirty="0">
                          <a:effectLst/>
                        </a:rPr>
                        <a:t>÷ 40</a:t>
                      </a:r>
                      <a:r>
                        <a:rPr lang="en-GB" sz="1050" baseline="0" dirty="0">
                          <a:effectLst/>
                        </a:rPr>
                        <a:t> </a:t>
                      </a:r>
                      <a:r>
                        <a:rPr lang="en-GB" sz="1050" dirty="0">
                          <a:effectLst/>
                        </a:rPr>
                        <a:t>= 100</a:t>
                      </a:r>
                    </a:p>
                    <a:p>
                      <a:pPr algn="ctr">
                        <a:lnSpc>
                          <a:spcPct val="115000"/>
                        </a:lnSpc>
                        <a:spcAft>
                          <a:spcPts val="0"/>
                        </a:spcAft>
                      </a:pPr>
                      <a:r>
                        <a:rPr lang="en-GB" sz="1050" dirty="0">
                          <a:effectLst/>
                        </a:rPr>
                        <a:t>4000 ÷ 100 =</a:t>
                      </a:r>
                      <a:r>
                        <a:rPr lang="en-GB" sz="1050" baseline="0" dirty="0">
                          <a:effectLst/>
                        </a:rPr>
                        <a:t> 40</a:t>
                      </a:r>
                      <a:endParaRPr lang="en-GB" sz="1050" dirty="0">
                        <a:effectLst/>
                      </a:endParaRPr>
                    </a:p>
                  </a:txBody>
                  <a:tcPr marL="68580" marR="68580" marT="0" marB="0"/>
                </a:tc>
                <a:tc>
                  <a:txBody>
                    <a:bodyPr/>
                    <a:lstStyle/>
                    <a:p>
                      <a:pPr algn="ctr">
                        <a:lnSpc>
                          <a:spcPct val="115000"/>
                        </a:lnSpc>
                        <a:spcAft>
                          <a:spcPts val="0"/>
                        </a:spcAft>
                      </a:pPr>
                      <a:r>
                        <a:rPr lang="en-GB" sz="1050" dirty="0">
                          <a:effectLst/>
                        </a:rPr>
                        <a:t>0.8 × 10 = 8</a:t>
                      </a:r>
                    </a:p>
                    <a:p>
                      <a:pPr algn="ctr">
                        <a:lnSpc>
                          <a:spcPct val="115000"/>
                        </a:lnSpc>
                        <a:spcAft>
                          <a:spcPts val="0"/>
                        </a:spcAft>
                      </a:pPr>
                      <a:r>
                        <a:rPr lang="en-GB" sz="1050" dirty="0">
                          <a:effectLst/>
                        </a:rPr>
                        <a:t>10</a:t>
                      </a:r>
                      <a:r>
                        <a:rPr lang="en-GB" sz="1050" baseline="0" dirty="0">
                          <a:effectLst/>
                        </a:rPr>
                        <a:t> </a:t>
                      </a:r>
                      <a:r>
                        <a:rPr lang="en-GB" sz="1050" dirty="0">
                          <a:effectLst/>
                        </a:rPr>
                        <a:t>× 0.8 = 8</a:t>
                      </a:r>
                    </a:p>
                    <a:p>
                      <a:pPr algn="ctr">
                        <a:lnSpc>
                          <a:spcPct val="115000"/>
                        </a:lnSpc>
                        <a:spcAft>
                          <a:spcPts val="0"/>
                        </a:spcAft>
                      </a:pPr>
                      <a:r>
                        <a:rPr lang="en-GB" sz="1050" baseline="0" dirty="0">
                          <a:effectLst/>
                        </a:rPr>
                        <a:t>8 </a:t>
                      </a:r>
                      <a:r>
                        <a:rPr lang="en-GB" sz="1050" dirty="0">
                          <a:effectLst/>
                        </a:rPr>
                        <a:t>÷ 0.8</a:t>
                      </a:r>
                      <a:r>
                        <a:rPr lang="en-GB" sz="1050" baseline="0" dirty="0">
                          <a:effectLst/>
                        </a:rPr>
                        <a:t> </a:t>
                      </a:r>
                      <a:r>
                        <a:rPr lang="en-GB" sz="1050" dirty="0">
                          <a:effectLst/>
                        </a:rPr>
                        <a:t>= 10</a:t>
                      </a:r>
                    </a:p>
                    <a:p>
                      <a:pPr algn="ctr">
                        <a:lnSpc>
                          <a:spcPct val="115000"/>
                        </a:lnSpc>
                        <a:spcAft>
                          <a:spcPts val="0"/>
                        </a:spcAft>
                      </a:pPr>
                      <a:r>
                        <a:rPr lang="en-GB" sz="1050" dirty="0">
                          <a:effectLst/>
                        </a:rPr>
                        <a:t>8 ÷ 10 = 0.8</a:t>
                      </a:r>
                    </a:p>
                    <a:p>
                      <a:pPr algn="ctr">
                        <a:lnSpc>
                          <a:spcPct val="115000"/>
                        </a:lnSpc>
                        <a:spcAft>
                          <a:spcPts val="0"/>
                        </a:spcAft>
                      </a:pPr>
                      <a:endParaRPr lang="en-GB" sz="1050" dirty="0">
                        <a:effectLst/>
                      </a:endParaRPr>
                    </a:p>
                    <a:p>
                      <a:pPr algn="ctr">
                        <a:lnSpc>
                          <a:spcPct val="115000"/>
                        </a:lnSpc>
                        <a:spcAft>
                          <a:spcPts val="0"/>
                        </a:spcAft>
                      </a:pPr>
                      <a:r>
                        <a:rPr lang="en-GB" sz="1050" dirty="0">
                          <a:effectLst/>
                        </a:rPr>
                        <a:t>0.2 × 10 = 2</a:t>
                      </a:r>
                    </a:p>
                    <a:p>
                      <a:pPr algn="ctr">
                        <a:lnSpc>
                          <a:spcPct val="115000"/>
                        </a:lnSpc>
                        <a:spcAft>
                          <a:spcPts val="0"/>
                        </a:spcAft>
                      </a:pPr>
                      <a:r>
                        <a:rPr lang="en-GB" sz="1050" dirty="0">
                          <a:effectLst/>
                        </a:rPr>
                        <a:t>10</a:t>
                      </a:r>
                      <a:r>
                        <a:rPr lang="en-GB" sz="1050" baseline="0" dirty="0">
                          <a:effectLst/>
                        </a:rPr>
                        <a:t> </a:t>
                      </a:r>
                      <a:r>
                        <a:rPr lang="en-GB" sz="1050" dirty="0">
                          <a:effectLst/>
                        </a:rPr>
                        <a:t>× 0.2 = 2</a:t>
                      </a:r>
                    </a:p>
                    <a:p>
                      <a:pPr algn="ctr">
                        <a:lnSpc>
                          <a:spcPct val="115000"/>
                        </a:lnSpc>
                        <a:spcAft>
                          <a:spcPts val="0"/>
                        </a:spcAft>
                      </a:pPr>
                      <a:r>
                        <a:rPr lang="en-GB" sz="1050" baseline="0" dirty="0">
                          <a:effectLst/>
                        </a:rPr>
                        <a:t>2 </a:t>
                      </a:r>
                      <a:r>
                        <a:rPr lang="en-GB" sz="1050" dirty="0">
                          <a:effectLst/>
                        </a:rPr>
                        <a:t>÷ 0.2</a:t>
                      </a:r>
                      <a:r>
                        <a:rPr lang="en-GB" sz="1050" baseline="0" dirty="0">
                          <a:effectLst/>
                        </a:rPr>
                        <a:t> </a:t>
                      </a:r>
                      <a:r>
                        <a:rPr lang="en-GB" sz="1050" dirty="0">
                          <a:effectLst/>
                        </a:rPr>
                        <a:t>= 10</a:t>
                      </a:r>
                    </a:p>
                    <a:p>
                      <a:pPr algn="ctr">
                        <a:lnSpc>
                          <a:spcPct val="115000"/>
                        </a:lnSpc>
                        <a:spcAft>
                          <a:spcPts val="0"/>
                        </a:spcAft>
                      </a:pPr>
                      <a:r>
                        <a:rPr lang="en-GB" sz="1050" dirty="0">
                          <a:effectLst/>
                        </a:rPr>
                        <a:t>2 ÷ 10 = 0.2</a:t>
                      </a:r>
                    </a:p>
                    <a:p>
                      <a:pPr algn="ctr">
                        <a:lnSpc>
                          <a:spcPct val="115000"/>
                        </a:lnSpc>
                        <a:spcAft>
                          <a:spcPts val="0"/>
                        </a:spcAft>
                      </a:pPr>
                      <a:endParaRPr lang="en-GB" sz="1050" dirty="0">
                        <a:effectLst/>
                      </a:endParaRPr>
                    </a:p>
                  </a:txBody>
                  <a:tcPr marL="68580" marR="68580" marT="0" marB="0"/>
                </a:tc>
                <a:extLst>
                  <a:ext uri="{0D108BD9-81ED-4DB2-BD59-A6C34878D82A}">
                    <a16:rowId xmlns:a16="http://schemas.microsoft.com/office/drawing/2014/main" val="10000"/>
                  </a:ext>
                </a:extLst>
              </a:tr>
            </a:tbl>
          </a:graphicData>
        </a:graphic>
      </p:graphicFrame>
      <p:sp>
        <p:nvSpPr>
          <p:cNvPr id="6" name="Text Placeholder 5"/>
          <p:cNvSpPr>
            <a:spLocks noGrp="1"/>
          </p:cNvSpPr>
          <p:nvPr>
            <p:ph type="body" sz="quarter" idx="14"/>
          </p:nvPr>
        </p:nvSpPr>
        <p:spPr>
          <a:xfrm>
            <a:off x="4509120" y="2483768"/>
            <a:ext cx="1944216" cy="1872208"/>
          </a:xfrm>
        </p:spPr>
        <p:txBody>
          <a:bodyPr/>
          <a:lstStyle/>
          <a:p>
            <a:r>
              <a:rPr lang="en-GB" dirty="0"/>
              <a:t>Key Vocabulary</a:t>
            </a:r>
          </a:p>
          <a:p>
            <a:pPr algn="l"/>
            <a:r>
              <a:rPr lang="en-GB" b="0" u="none" dirty="0"/>
              <a:t>What is 5 </a:t>
            </a:r>
            <a:r>
              <a:rPr lang="en-GB" u="none" dirty="0"/>
              <a:t>multiplied by </a:t>
            </a:r>
            <a:r>
              <a:rPr lang="en-GB" b="0" u="none" dirty="0"/>
              <a:t>10?</a:t>
            </a:r>
          </a:p>
          <a:p>
            <a:pPr algn="l"/>
            <a:r>
              <a:rPr lang="en-GB" b="0" u="none" dirty="0"/>
              <a:t>What is 10</a:t>
            </a:r>
            <a:r>
              <a:rPr lang="en-GB" u="none" dirty="0"/>
              <a:t> times </a:t>
            </a:r>
            <a:r>
              <a:rPr lang="en-GB" b="0" u="none" dirty="0"/>
              <a:t>0.9?</a:t>
            </a:r>
          </a:p>
          <a:p>
            <a:pPr algn="l"/>
            <a:r>
              <a:rPr lang="en-GB" b="0" u="none" dirty="0"/>
              <a:t>What is 700  </a:t>
            </a:r>
            <a:r>
              <a:rPr lang="en-GB" u="none" dirty="0"/>
              <a:t>divided by </a:t>
            </a:r>
            <a:r>
              <a:rPr lang="en-GB" b="0" u="none" dirty="0"/>
              <a:t>70?</a:t>
            </a:r>
          </a:p>
          <a:p>
            <a:pPr algn="l"/>
            <a:r>
              <a:rPr lang="en-GB" u="none" dirty="0"/>
              <a:t>hundreds, tens, units</a:t>
            </a:r>
          </a:p>
          <a:p>
            <a:pPr algn="l"/>
            <a:r>
              <a:rPr lang="en-GB" u="none" dirty="0"/>
              <a:t>tenths, hundredths</a:t>
            </a:r>
          </a:p>
        </p:txBody>
      </p:sp>
      <p:sp>
        <p:nvSpPr>
          <p:cNvPr id="13" name="Text Placeholder 12"/>
          <p:cNvSpPr>
            <a:spLocks noGrp="1"/>
          </p:cNvSpPr>
          <p:nvPr>
            <p:ph type="body" sz="quarter" idx="15"/>
          </p:nvPr>
        </p:nvSpPr>
        <p:spPr/>
        <p:txBody>
          <a:bodyPr>
            <a:normAutofit/>
          </a:bodyPr>
          <a:lstStyle/>
          <a:p>
            <a:pPr lvl="0"/>
            <a:r>
              <a:rPr lang="en-GB" dirty="0">
                <a:ea typeface="Calibri" pitchFamily="34" charset="0"/>
                <a:cs typeface="Times New Roman" pitchFamily="18" charset="0"/>
              </a:rPr>
              <a:t>These are just examples of the facts for this term. Children should be able to answer these questions in any order, including missing number </a:t>
            </a:r>
            <a:r>
              <a:rPr lang="en-GB" altLang="en-US" dirty="0">
                <a:ea typeface="Calibri" pitchFamily="34" charset="0"/>
                <a:cs typeface="Times New Roman" pitchFamily="18" charset="0"/>
              </a:rPr>
              <a:t>questions e.g.  10 × ⃝ = 5 or ⃝ ÷ 10 = 60.</a:t>
            </a:r>
          </a:p>
          <a:p>
            <a:endParaRPr lang="en-GB" dirty="0"/>
          </a:p>
        </p:txBody>
      </p:sp>
      <p:pic>
        <p:nvPicPr>
          <p:cNvPr id="8" name="Picture 7"/>
          <p:cNvPicPr/>
          <p:nvPr/>
        </p:nvPicPr>
        <p:blipFill>
          <a:blip r:embed="rId2" cstate="print">
            <a:extLst>
              <a:ext uri="{28A0092B-C50C-407E-A947-70E740481C1C}">
                <a14:useLocalDpi xmlns:a14="http://schemas.microsoft.com/office/drawing/2010/main" val="0"/>
              </a:ext>
            </a:extLst>
          </a:blip>
          <a:stretch>
            <a:fillRect/>
          </a:stretch>
        </p:blipFill>
        <p:spPr>
          <a:xfrm>
            <a:off x="188640" y="193677"/>
            <a:ext cx="1296144" cy="1265238"/>
          </a:xfrm>
          <a:prstGeom prst="rect">
            <a:avLst/>
          </a:prstGeom>
        </p:spPr>
      </p:pic>
    </p:spTree>
    <p:extLst>
      <p:ext uri="{BB962C8B-B14F-4D97-AF65-F5344CB8AC3E}">
        <p14:creationId xmlns:p14="http://schemas.microsoft.com/office/powerpoint/2010/main" val="3830169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f8f48a2-8e9a-4ff7-a1de-c0249b19710f" xsi:nil="true"/>
    <lcf76f155ced4ddcb4097134ff3c332f xmlns="6ac3a564-3ed1-4f7f-8a4e-ea720d6cfc2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347CD17C37A2740B0EFD7A198F64480" ma:contentTypeVersion="16" ma:contentTypeDescription="Create a new document." ma:contentTypeScope="" ma:versionID="e36cead7b309f8e1923a20e97fa19e3b">
  <xsd:schema xmlns:xsd="http://www.w3.org/2001/XMLSchema" xmlns:xs="http://www.w3.org/2001/XMLSchema" xmlns:p="http://schemas.microsoft.com/office/2006/metadata/properties" xmlns:ns2="6ac3a564-3ed1-4f7f-8a4e-ea720d6cfc27" xmlns:ns3="1f8f48a2-8e9a-4ff7-a1de-c0249b19710f" targetNamespace="http://schemas.microsoft.com/office/2006/metadata/properties" ma:root="true" ma:fieldsID="40b7b74c1a4a06e66aec82ca290cbaea" ns2:_="" ns3:_="">
    <xsd:import namespace="6ac3a564-3ed1-4f7f-8a4e-ea720d6cfc27"/>
    <xsd:import namespace="1f8f48a2-8e9a-4ff7-a1de-c0249b19710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c3a564-3ed1-4f7f-8a4e-ea720d6cfc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bb74408-dcb9-43da-8085-5a8088e9e9a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f8f48a2-8e9a-4ff7-a1de-c0249b19710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c4b8d47-fffb-497f-a021-e9709bae6b47}" ma:internalName="TaxCatchAll" ma:showField="CatchAllData" ma:web="1f8f48a2-8e9a-4ff7-a1de-c0249b19710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8E66D5-52AC-4686-86E5-91C6CC8F3E89}">
  <ds:schemaRefs>
    <ds:schemaRef ds:uri="http://schemas.microsoft.com/office/infopath/2007/PartnerControls"/>
    <ds:schemaRef ds:uri="1f8f48a2-8e9a-4ff7-a1de-c0249b19710f"/>
    <ds:schemaRef ds:uri="6ac3a564-3ed1-4f7f-8a4e-ea720d6cfc27"/>
    <ds:schemaRef ds:uri="http://purl.org/dc/dcmitype/"/>
    <ds:schemaRef ds:uri="http://schemas.microsoft.com/office/2006/metadata/properties"/>
    <ds:schemaRef ds:uri="http://schemas.openxmlformats.org/package/2006/metadata/core-properties"/>
    <ds:schemaRef ds:uri="http://purl.org/dc/terms/"/>
    <ds:schemaRef ds:uri="http://www.w3.org/XML/1998/namespace"/>
    <ds:schemaRef ds:uri="http://schemas.microsoft.com/office/2006/documentManagement/types"/>
    <ds:schemaRef ds:uri="http://purl.org/dc/elements/1.1/"/>
  </ds:schemaRefs>
</ds:datastoreItem>
</file>

<file path=customXml/itemProps2.xml><?xml version="1.0" encoding="utf-8"?>
<ds:datastoreItem xmlns:ds="http://schemas.openxmlformats.org/officeDocument/2006/customXml" ds:itemID="{858588FD-0FC1-42D7-AFAA-1FBCF4D00E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c3a564-3ed1-4f7f-8a4e-ea720d6cfc27"/>
    <ds:schemaRef ds:uri="1f8f48a2-8e9a-4ff7-a1de-c0249b1971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9DF9DEA-AA6F-496A-AB6E-276953DD3D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1659</TotalTime>
  <Words>2385</Words>
  <Application>Microsoft Office PowerPoint</Application>
  <PresentationFormat>On-screen Show (4:3)</PresentationFormat>
  <Paragraphs>316</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Bookman Old Style</vt:lpstr>
      <vt:lpstr>Calibri</vt:lpstr>
      <vt:lpstr>Cambria Math</vt:lpstr>
      <vt:lpstr>Gill Sans MT</vt:lpstr>
      <vt:lpstr>Times New Roman</vt:lpstr>
      <vt:lpstr>Wingdings</vt:lpstr>
      <vt:lpstr>Wingdings 3</vt:lpstr>
      <vt:lpstr>Origin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Joanna Harbour</dc:creator>
  <cp:lastModifiedBy>Jamie Wheeler</cp:lastModifiedBy>
  <cp:revision>111</cp:revision>
  <dcterms:created xsi:type="dcterms:W3CDTF">2014-08-28T09:37:14Z</dcterms:created>
  <dcterms:modified xsi:type="dcterms:W3CDTF">2022-09-20T14:14:03Z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0x0101005347CD17C37A2740B0EFD7A198F64480</vt:lpwstr>
  </property>
</Properties>
</file>