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3" r:id="rId5"/>
    <p:sldId id="268" r:id="rId6"/>
    <p:sldId id="286" r:id="rId7"/>
    <p:sldId id="271" r:id="rId8"/>
    <p:sldId id="270" r:id="rId9"/>
    <p:sldId id="285" r:id="rId10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E8AA54-95EA-DF51-1E40-E7A05102877D}" v="31" dt="2023-01-19T20:39:28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29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h Jones" userId="S::ljones@tfp.dsat.education::c536d821-765c-49f5-8dd0-0304771dff41" providerId="AD" clId="Web-{65E8AA54-95EA-DF51-1E40-E7A05102877D}"/>
    <pc:docChg chg="modSld sldOrd">
      <pc:chgData name="Leah Jones" userId="S::ljones@tfp.dsat.education::c536d821-765c-49f5-8dd0-0304771dff41" providerId="AD" clId="Web-{65E8AA54-95EA-DF51-1E40-E7A05102877D}" dt="2023-01-19T20:39:28.253" v="30" actId="20577"/>
      <pc:docMkLst>
        <pc:docMk/>
      </pc:docMkLst>
      <pc:sldChg chg="modSp">
        <pc:chgData name="Leah Jones" userId="S::ljones@tfp.dsat.education::c536d821-765c-49f5-8dd0-0304771dff41" providerId="AD" clId="Web-{65E8AA54-95EA-DF51-1E40-E7A05102877D}" dt="2023-01-19T20:20:53.324" v="8" actId="20577"/>
        <pc:sldMkLst>
          <pc:docMk/>
          <pc:sldMk cId="1288725289" sldId="260"/>
        </pc:sldMkLst>
        <pc:spChg chg="mod">
          <ac:chgData name="Leah Jones" userId="S::ljones@tfp.dsat.education::c536d821-765c-49f5-8dd0-0304771dff41" providerId="AD" clId="Web-{65E8AA54-95EA-DF51-1E40-E7A05102877D}" dt="2023-01-19T20:20:53.324" v="8" actId="20577"/>
          <ac:spMkLst>
            <pc:docMk/>
            <pc:sldMk cId="1288725289" sldId="260"/>
            <ac:spMk id="2" creationId="{00000000-0000-0000-0000-000000000000}"/>
          </ac:spMkLst>
        </pc:spChg>
      </pc:sldChg>
      <pc:sldChg chg="ord">
        <pc:chgData name="Leah Jones" userId="S::ljones@tfp.dsat.education::c536d821-765c-49f5-8dd0-0304771dff41" providerId="AD" clId="Web-{65E8AA54-95EA-DF51-1E40-E7A05102877D}" dt="2023-01-19T20:31:18.470" v="18"/>
        <pc:sldMkLst>
          <pc:docMk/>
          <pc:sldMk cId="3576713551" sldId="273"/>
        </pc:sldMkLst>
      </pc:sldChg>
      <pc:sldChg chg="modSp">
        <pc:chgData name="Leah Jones" userId="S::ljones@tfp.dsat.education::c536d821-765c-49f5-8dd0-0304771dff41" providerId="AD" clId="Web-{65E8AA54-95EA-DF51-1E40-E7A05102877D}" dt="2023-01-19T20:28:24.261" v="16" actId="20577"/>
        <pc:sldMkLst>
          <pc:docMk/>
          <pc:sldMk cId="1681172736" sldId="275"/>
        </pc:sldMkLst>
        <pc:spChg chg="mod">
          <ac:chgData name="Leah Jones" userId="S::ljones@tfp.dsat.education::c536d821-765c-49f5-8dd0-0304771dff41" providerId="AD" clId="Web-{65E8AA54-95EA-DF51-1E40-E7A05102877D}" dt="2023-01-19T20:28:24.261" v="16" actId="20577"/>
          <ac:spMkLst>
            <pc:docMk/>
            <pc:sldMk cId="1681172736" sldId="275"/>
            <ac:spMk id="2" creationId="{00000000-0000-0000-0000-000000000000}"/>
          </ac:spMkLst>
        </pc:spChg>
      </pc:sldChg>
      <pc:sldChg chg="modSp">
        <pc:chgData name="Leah Jones" userId="S::ljones@tfp.dsat.education::c536d821-765c-49f5-8dd0-0304771dff41" providerId="AD" clId="Web-{65E8AA54-95EA-DF51-1E40-E7A05102877D}" dt="2023-01-19T20:27:42.697" v="13" actId="20577"/>
        <pc:sldMkLst>
          <pc:docMk/>
          <pc:sldMk cId="25934241" sldId="278"/>
        </pc:sldMkLst>
        <pc:spChg chg="mod">
          <ac:chgData name="Leah Jones" userId="S::ljones@tfp.dsat.education::c536d821-765c-49f5-8dd0-0304771dff41" providerId="AD" clId="Web-{65E8AA54-95EA-DF51-1E40-E7A05102877D}" dt="2023-01-19T20:27:42.697" v="13" actId="20577"/>
          <ac:spMkLst>
            <pc:docMk/>
            <pc:sldMk cId="25934241" sldId="278"/>
            <ac:spMk id="2" creationId="{00000000-0000-0000-0000-000000000000}"/>
          </ac:spMkLst>
        </pc:spChg>
      </pc:sldChg>
      <pc:sldChg chg="modSp ord">
        <pc:chgData name="Leah Jones" userId="S::ljones@tfp.dsat.education::c536d821-765c-49f5-8dd0-0304771dff41" providerId="AD" clId="Web-{65E8AA54-95EA-DF51-1E40-E7A05102877D}" dt="2023-01-19T20:39:28.253" v="30" actId="20577"/>
        <pc:sldMkLst>
          <pc:docMk/>
          <pc:sldMk cId="294954744" sldId="287"/>
        </pc:sldMkLst>
        <pc:spChg chg="mod">
          <ac:chgData name="Leah Jones" userId="S::ljones@tfp.dsat.education::c536d821-765c-49f5-8dd0-0304771dff41" providerId="AD" clId="Web-{65E8AA54-95EA-DF51-1E40-E7A05102877D}" dt="2023-01-19T20:39:28.253" v="30" actId="20577"/>
          <ac:spMkLst>
            <pc:docMk/>
            <pc:sldMk cId="294954744" sldId="287"/>
            <ac:spMk id="2" creationId="{00000000-0000-0000-0000-000000000000}"/>
          </ac:spMkLst>
        </pc:spChg>
      </pc:sldChg>
      <pc:sldChg chg="modSp ord">
        <pc:chgData name="Leah Jones" userId="S::ljones@tfp.dsat.education::c536d821-765c-49f5-8dd0-0304771dff41" providerId="AD" clId="Web-{65E8AA54-95EA-DF51-1E40-E7A05102877D}" dt="2023-01-19T20:38:33.220" v="22" actId="20577"/>
        <pc:sldMkLst>
          <pc:docMk/>
          <pc:sldMk cId="3700122377" sldId="289"/>
        </pc:sldMkLst>
        <pc:spChg chg="mod">
          <ac:chgData name="Leah Jones" userId="S::ljones@tfp.dsat.education::c536d821-765c-49f5-8dd0-0304771dff41" providerId="AD" clId="Web-{65E8AA54-95EA-DF51-1E40-E7A05102877D}" dt="2023-01-19T20:38:33.220" v="22" actId="20577"/>
          <ac:spMkLst>
            <pc:docMk/>
            <pc:sldMk cId="3700122377" sldId="289"/>
            <ac:spMk id="2" creationId="{00000000-0000-0000-0000-000000000000}"/>
          </ac:spMkLst>
        </pc:spChg>
      </pc:sldChg>
      <pc:sldChg chg="modSp">
        <pc:chgData name="Leah Jones" userId="S::ljones@tfp.dsat.education::c536d821-765c-49f5-8dd0-0304771dff41" providerId="AD" clId="Web-{65E8AA54-95EA-DF51-1E40-E7A05102877D}" dt="2023-01-19T20:21:50.654" v="11" actId="20577"/>
        <pc:sldMkLst>
          <pc:docMk/>
          <pc:sldMk cId="4246331679" sldId="291"/>
        </pc:sldMkLst>
        <pc:spChg chg="mod">
          <ac:chgData name="Leah Jones" userId="S::ljones@tfp.dsat.education::c536d821-765c-49f5-8dd0-0304771dff41" providerId="AD" clId="Web-{65E8AA54-95EA-DF51-1E40-E7A05102877D}" dt="2023-01-19T20:21:50.654" v="11" actId="20577"/>
          <ac:spMkLst>
            <pc:docMk/>
            <pc:sldMk cId="4246331679" sldId="29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ayfieldcambridge.org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628801" y="196735"/>
            <a:ext cx="4896544" cy="12621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685800" y="1619672"/>
            <a:ext cx="5839544" cy="7128792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88640" y="1619672"/>
            <a:ext cx="171450" cy="712879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3073" name="Picture 16" descr="Mayfield Primary School">
            <a:hlinkClick r:id="rId2" tooltip="&quot; Everyone is welcome ·         Our diversity enriches us all ·         We all do our best for ourselves and for each other&quot;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1" y="196734"/>
            <a:ext cx="1262180" cy="126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7"/>
          <p:cNvSpPr txBox="1">
            <a:spLocks/>
          </p:cNvSpPr>
          <p:nvPr userDrawn="1"/>
        </p:nvSpPr>
        <p:spPr>
          <a:xfrm>
            <a:off x="1628801" y="269688"/>
            <a:ext cx="4896544" cy="542203"/>
          </a:xfrm>
          <a:prstGeom prst="rect">
            <a:avLst/>
          </a:prstGeom>
        </p:spPr>
        <p:txBody>
          <a:bodyPr vert="horz" anchor="t" anchorCtr="0">
            <a:normAutofit fontScale="92500" lnSpcReduction="100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Key</a:t>
            </a:r>
            <a:r>
              <a:rPr lang="en-US" baseline="0"/>
              <a:t> Instant Recall Facts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28775" y="827089"/>
            <a:ext cx="4895850" cy="631825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1" y="1619251"/>
            <a:ext cx="5838825" cy="504479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/>
          <a:lstStyle>
            <a:lvl1pPr marL="0" indent="0">
              <a:buNone/>
              <a:defRPr sz="1200">
                <a:latin typeface="Calibri" panose="020F0502020204030204" pitchFamily="34" charset="0"/>
              </a:defRPr>
            </a:lvl1pPr>
            <a:lvl2pPr marL="274320" indent="0">
              <a:buNone/>
              <a:defRPr sz="1050">
                <a:latin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4929" y="2054424"/>
            <a:ext cx="5839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By the end of this half term, children should know the following facts. The aim is for them to recall these facts </a:t>
            </a: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instantly</a:t>
            </a:r>
            <a: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GB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  <a:p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719336" y="2555776"/>
            <a:ext cx="3390900" cy="22240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4288334" y="2987824"/>
            <a:ext cx="2020987" cy="1368152"/>
          </a:xfrm>
          <a:solidFill>
            <a:schemeClr val="bg1">
              <a:lumMod val="85000"/>
            </a:schemeClr>
          </a:solidFill>
          <a:ln cap="rnd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ctr">
              <a:buNone/>
              <a:defRPr sz="1200" b="1" u="sng">
                <a:latin typeface="Calibri" panose="020F0502020204030204" pitchFamily="34" charset="0"/>
              </a:defRPr>
            </a:lvl1pPr>
            <a:lvl2pPr marL="274320" indent="0" algn="l">
              <a:buNone/>
              <a:defRPr sz="1200"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4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85801" y="4932041"/>
            <a:ext cx="5838825" cy="614164"/>
          </a:xfrm>
        </p:spPr>
        <p:txBody>
          <a:bodyPr/>
          <a:lstStyle>
            <a:lvl1pPr marL="0" indent="0">
              <a:buNone/>
              <a:defRPr sz="1200">
                <a:latin typeface="Calibri" panose="020F0502020204030204" pitchFamily="34" charset="0"/>
              </a:defRPr>
            </a:lvl1pPr>
            <a:lvl2pPr marL="274320" indent="0">
              <a:buNone/>
              <a:defRPr sz="1050">
                <a:latin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1015325" y="4269269"/>
            <a:ext cx="78028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6172200" cy="658368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62400"/>
            <a:ext cx="5143500" cy="14224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689600"/>
            <a:ext cx="5086350" cy="1524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8473440"/>
            <a:ext cx="1714500" cy="487680"/>
          </a:xfrm>
        </p:spPr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3986" y="8473440"/>
            <a:ext cx="2606040" cy="48768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386" y="8473440"/>
            <a:ext cx="1140714" cy="487680"/>
          </a:xfrm>
        </p:spPr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3759200"/>
            <a:ext cx="5486400" cy="17068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85800" y="3759200"/>
            <a:ext cx="171450" cy="170688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474149" y="1621536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1714500"/>
            <a:ext cx="3030141" cy="9144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6152" y="1727200"/>
            <a:ext cx="3031331" cy="9144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4290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48615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3450" y="406400"/>
            <a:ext cx="1885950" cy="11176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743450" y="1625602"/>
            <a:ext cx="1885950" cy="6457951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610264" y="4432300"/>
            <a:ext cx="80467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28600" y="406400"/>
            <a:ext cx="4286250" cy="7620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67808"/>
            <a:ext cx="6172200" cy="89958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540000"/>
            <a:ext cx="6172200" cy="5693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625600"/>
            <a:ext cx="6172200" cy="7112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42900" y="667808"/>
            <a:ext cx="137160" cy="914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3208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1625600"/>
            <a:ext cx="6172200" cy="65471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800600" y="8475133"/>
            <a:ext cx="1716786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934D29-56AD-4E9C-96DE-62FBA6B8D7B3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173986" y="8475133"/>
            <a:ext cx="2628900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59486" y="8475133"/>
            <a:ext cx="148590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342900" y="15240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nkermath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nkermath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nrich.maths.org/115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nkermaths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Autumn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I know decimal number bonds to 1 and 10.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Buy one get three free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- If your child knows one fact (e.g. </a:t>
            </a:r>
            <a:r>
              <a:rPr lang="en-GB" altLang="en-US"/>
              <a:t>8</a:t>
            </a:r>
            <a:r>
              <a:rPr lang="en-GB"/>
              <a:t> + 5 = 13), can they tell you the other three facts in the same fact family?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Times New Roman" pitchFamily="18" charset="0"/>
              </a:rPr>
              <a:t>Use number bonds to 10</a:t>
            </a:r>
            <a:r>
              <a:rPr lang="en-GB" altLang="en-US">
                <a:cs typeface="Times New Roman" pitchFamily="18" charset="0"/>
              </a:rPr>
              <a:t> - How can number bonds to 10 help you work out number bonds to 100?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Times New Roman" pitchFamily="18" charset="0"/>
              </a:rPr>
              <a:t>Play games</a:t>
            </a:r>
            <a:r>
              <a:rPr lang="en-GB" altLang="en-US">
                <a:cs typeface="Times New Roman" pitchFamily="18" charset="0"/>
              </a:rPr>
              <a:t> – There are missing number questions at </a:t>
            </a:r>
            <a:r>
              <a:rPr lang="en-GB" altLang="en-US">
                <a:cs typeface="Times New Roman" pitchFamily="18" charset="0"/>
                <a:hlinkClick r:id="rId2"/>
              </a:rPr>
              <a:t>www.conkermaths.com</a:t>
            </a:r>
            <a:r>
              <a:rPr lang="en-GB" altLang="en-US">
                <a:cs typeface="Times New Roman" pitchFamily="18" charset="0"/>
              </a:rPr>
              <a:t> . See how many questions you can answer in just 90 seconds.  There is also a number bond pair game to play.</a:t>
            </a: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/>
            <a:endParaRPr lang="en-GB" alt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288334" y="2843808"/>
            <a:ext cx="2020987" cy="1656184"/>
          </a:xfrm>
        </p:spPr>
        <p:txBody>
          <a:bodyPr>
            <a:normAutofit fontScale="92500"/>
          </a:bodyPr>
          <a:lstStyle/>
          <a:p>
            <a:r>
              <a:rPr lang="en-GB"/>
              <a:t>Key Vocabulary</a:t>
            </a:r>
          </a:p>
          <a:p>
            <a:pPr algn="l"/>
            <a:r>
              <a:rPr lang="en-GB" b="0" u="none"/>
              <a:t>What do I </a:t>
            </a:r>
            <a:r>
              <a:rPr lang="en-GB" u="none"/>
              <a:t>add </a:t>
            </a:r>
            <a:r>
              <a:rPr lang="en-GB" b="0" u="none"/>
              <a:t>to 0.8 to make 1?</a:t>
            </a:r>
          </a:p>
          <a:p>
            <a:pPr algn="l"/>
            <a:r>
              <a:rPr lang="en-GB" b="0" u="none"/>
              <a:t>What is 1 </a:t>
            </a:r>
            <a:r>
              <a:rPr lang="en-GB" u="none"/>
              <a:t>take away </a:t>
            </a:r>
            <a:r>
              <a:rPr lang="en-GB" b="0" u="none"/>
              <a:t>0.06?</a:t>
            </a:r>
          </a:p>
          <a:p>
            <a:pPr algn="l"/>
            <a:r>
              <a:rPr lang="en-GB" b="0" u="none"/>
              <a:t>What is 1.3 </a:t>
            </a:r>
            <a:r>
              <a:rPr lang="en-GB" u="none"/>
              <a:t>less than </a:t>
            </a:r>
            <a:r>
              <a:rPr lang="en-GB" b="0" u="none"/>
              <a:t>10?</a:t>
            </a:r>
          </a:p>
          <a:p>
            <a:pPr algn="l"/>
            <a:r>
              <a:rPr lang="en-GB" u="none"/>
              <a:t>How many more </a:t>
            </a:r>
            <a:r>
              <a:rPr lang="en-GB" b="0" u="none"/>
              <a:t>than 9.8 is 10?</a:t>
            </a:r>
          </a:p>
          <a:p>
            <a:pPr algn="l"/>
            <a:r>
              <a:rPr lang="en-GB" b="0" u="none"/>
              <a:t>What is the </a:t>
            </a:r>
            <a:r>
              <a:rPr lang="en-GB" u="none"/>
              <a:t>difference</a:t>
            </a:r>
            <a:r>
              <a:rPr lang="en-GB" b="0" u="none"/>
              <a:t> between 0.92 and 10?</a:t>
            </a:r>
            <a:endParaRPr lang="en-GB" u="none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GB">
                <a:ea typeface="Calibri" pitchFamily="34" charset="0"/>
                <a:cs typeface="Times New Roman" pitchFamily="18" charset="0"/>
              </a:rPr>
              <a:t>This list includes some examples  of facts that children should know. They should be able to answer questions including missing number questions  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e.g.  0.49 + ⃝ = 10 or 7.2 + ⃝ = 10.</a:t>
            </a:r>
          </a:p>
          <a:p>
            <a:pPr lvl="0"/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endParaRPr lang="en-GB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669611"/>
              </p:ext>
            </p:extLst>
          </p:nvPr>
        </p:nvGraphicFramePr>
        <p:xfrm>
          <a:off x="692696" y="2555776"/>
          <a:ext cx="2322484" cy="2313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1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09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Some examples: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+ 0.4 =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0.4 + 0.6 =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– 0.4 = 0.6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1– 0.6 = 0.4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0.75 + 0.25 =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0.25 + 0.75 =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– 0.25 = 0.75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– 0.75 = 0.25</a:t>
                      </a:r>
                      <a:endParaRPr lang="en-GB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 + 6.3 =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+ 3.7 =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– 6.3 = 3.7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– 3.7 = 6.3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 + 5.2 =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 + 4.8 =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– 5.2 = 4.8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– 4.8 = 5.2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1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Autumn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48681" y="1619251"/>
            <a:ext cx="6192688" cy="504479"/>
          </a:xfrm>
        </p:spPr>
        <p:txBody>
          <a:bodyPr>
            <a:normAutofit/>
          </a:bodyPr>
          <a:lstStyle/>
          <a:p>
            <a:r>
              <a:rPr lang="en-GB" sz="1400"/>
              <a:t>I know the multiplication and division facts for all times tables up to 12 × 12 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family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Speed Challenge 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– Take two packs of playing cards and remove the kings. Turn over two cards and ask your child to multiply the numbers together (Ace = 1, Jack = 11, Queen = 12). How many questions can they answer correctly in 2 minutes?  Practise regularly and see if they can beat their high score.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Online games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– There are many games online which can help children practise their multiplication and division facts. </a:t>
            </a:r>
            <a:r>
              <a:rPr lang="en-GB" altLang="en-US">
                <a:ea typeface="Calibri" pitchFamily="34" charset="0"/>
                <a:cs typeface="Times New Roman" pitchFamily="18" charset="0"/>
                <a:hlinkClick r:id="rId2"/>
              </a:rPr>
              <a:t>www.conkermaths.org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is a good place to start.</a:t>
            </a:r>
            <a:endParaRPr lang="en-GB" altLang="en-US" u="sng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u="sng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Use memory tricks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– For those hard-to-remember facts, www.multiplication.com has some strange picture stories to help children remember.</a:t>
            </a:r>
            <a:endParaRPr lang="en-GB" altLang="en-US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/>
              <a:t>Key Vocabulary</a:t>
            </a:r>
          </a:p>
          <a:p>
            <a:pPr algn="l"/>
            <a:r>
              <a:rPr lang="en-GB" b="0" u="none"/>
              <a:t>What is 12 </a:t>
            </a:r>
            <a:r>
              <a:rPr lang="en-GB" u="none"/>
              <a:t>multiplied by </a:t>
            </a:r>
            <a:r>
              <a:rPr lang="en-GB" b="0" u="none"/>
              <a:t>6?</a:t>
            </a:r>
          </a:p>
          <a:p>
            <a:pPr algn="l"/>
            <a:r>
              <a:rPr lang="en-GB" b="0" u="none"/>
              <a:t>What is 7</a:t>
            </a:r>
            <a:r>
              <a:rPr lang="en-GB" u="none"/>
              <a:t> times </a:t>
            </a:r>
            <a:r>
              <a:rPr lang="en-GB" b="0" u="none"/>
              <a:t>8?</a:t>
            </a:r>
          </a:p>
          <a:p>
            <a:pPr algn="l"/>
            <a:r>
              <a:rPr lang="en-GB" b="0" u="none"/>
              <a:t>What is 84 </a:t>
            </a:r>
            <a:r>
              <a:rPr lang="en-GB" u="none"/>
              <a:t>divided by </a:t>
            </a:r>
            <a:r>
              <a:rPr lang="en-GB" b="0" u="none"/>
              <a:t>7?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en-GB">
                <a:ea typeface="Calibri" pitchFamily="34" charset="0"/>
                <a:cs typeface="Times New Roman" pitchFamily="18" charset="0"/>
              </a:rPr>
              <a:t>They should be able to answer these questions in any order, including missing number 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questions e.g.  7 × ⃝ = 28 or ⃝ ÷ 6 = 7.</a:t>
            </a:r>
          </a:p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19336" y="2987824"/>
            <a:ext cx="3390900" cy="179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200"/>
              <a:t>Please see separate sheet for all times table facts.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3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Spring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/>
              <a:t>I can recall metric conversions.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6519" y="5580112"/>
            <a:ext cx="5838825" cy="3168352"/>
          </a:xfrm>
        </p:spPr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Arial" pitchFamily="34" charset="0"/>
              </a:rPr>
              <a:t>Look at the prefixes </a:t>
            </a:r>
            <a:r>
              <a:rPr lang="en-GB" altLang="en-US">
                <a:cs typeface="Arial" pitchFamily="34" charset="0"/>
              </a:rPr>
              <a:t>– Can your child work out the meanings of </a:t>
            </a:r>
            <a:r>
              <a:rPr lang="en-GB" altLang="en-US" i="1">
                <a:cs typeface="Arial" pitchFamily="34" charset="0"/>
              </a:rPr>
              <a:t>kilo-</a:t>
            </a:r>
            <a:r>
              <a:rPr lang="en-GB" altLang="en-US">
                <a:cs typeface="Arial" pitchFamily="34" charset="0"/>
              </a:rPr>
              <a:t>, </a:t>
            </a:r>
            <a:r>
              <a:rPr lang="en-GB" altLang="en-US" i="1" err="1">
                <a:cs typeface="Arial" pitchFamily="34" charset="0"/>
              </a:rPr>
              <a:t>centi</a:t>
            </a:r>
            <a:r>
              <a:rPr lang="en-GB" altLang="en-US" i="1">
                <a:cs typeface="Arial" pitchFamily="34" charset="0"/>
              </a:rPr>
              <a:t>- </a:t>
            </a:r>
            <a:r>
              <a:rPr lang="en-GB" altLang="en-US">
                <a:cs typeface="Arial" pitchFamily="34" charset="0"/>
              </a:rPr>
              <a:t>and  </a:t>
            </a:r>
            <a:r>
              <a:rPr lang="en-GB" altLang="en-US" i="1" err="1">
                <a:cs typeface="Arial" pitchFamily="34" charset="0"/>
              </a:rPr>
              <a:t>milli</a:t>
            </a:r>
            <a:r>
              <a:rPr lang="en-GB" altLang="en-US" i="1">
                <a:cs typeface="Arial" pitchFamily="34" charset="0"/>
              </a:rPr>
              <a:t>-</a:t>
            </a:r>
            <a:r>
              <a:rPr lang="en-GB" altLang="en-US">
                <a:cs typeface="Arial" pitchFamily="34" charset="0"/>
              </a:rPr>
              <a:t>? What other words  begin with these prefixes?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/>
              <a:t>Be practical </a:t>
            </a:r>
            <a:r>
              <a:rPr lang="en-GB" altLang="en-US"/>
              <a:t>– Do some baking and convert the measurements in the recipe.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/>
              <a:t>How far?</a:t>
            </a:r>
            <a:r>
              <a:rPr lang="en-GB" altLang="en-US" b="1" i="1"/>
              <a:t> – </a:t>
            </a:r>
            <a:r>
              <a:rPr lang="en-GB" altLang="en-US"/>
              <a:t>Calculate some distances  using unusual measurements. How tall is your child in mm? How far away is London in metres?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348880" y="2627784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>
                <a:latin typeface="Calibri" panose="020F0502020204030204" pitchFamily="34" charset="0"/>
              </a:rPr>
              <a:t>1 kilogram = 1000 grams</a:t>
            </a:r>
          </a:p>
          <a:p>
            <a:endParaRPr lang="en-GB" sz="1200">
              <a:latin typeface="Calibri" panose="020F0502020204030204" pitchFamily="34" charset="0"/>
            </a:endParaRPr>
          </a:p>
          <a:p>
            <a:r>
              <a:rPr lang="en-GB" sz="1200">
                <a:latin typeface="Calibri" panose="020F0502020204030204" pitchFamily="34" charset="0"/>
              </a:rPr>
              <a:t>1 kilometre = 1000 metres</a:t>
            </a:r>
          </a:p>
          <a:p>
            <a:r>
              <a:rPr lang="en-GB" sz="1200">
                <a:latin typeface="Calibri" panose="020F0502020204030204" pitchFamily="34" charset="0"/>
              </a:rPr>
              <a:t>1 metre = 100 centimetres</a:t>
            </a:r>
          </a:p>
          <a:p>
            <a:r>
              <a:rPr lang="en-GB" sz="1200">
                <a:latin typeface="Calibri" panose="020F0502020204030204" pitchFamily="34" charset="0"/>
              </a:rPr>
              <a:t>1 metre = 1000 millimetres</a:t>
            </a:r>
          </a:p>
          <a:p>
            <a:r>
              <a:rPr lang="en-GB" sz="1200">
                <a:latin typeface="Calibri" panose="020F0502020204030204" pitchFamily="34" charset="0"/>
              </a:rPr>
              <a:t>1 centimetre = 10 millimetres</a:t>
            </a:r>
          </a:p>
          <a:p>
            <a:endParaRPr lang="en-GB" sz="1200">
              <a:latin typeface="Calibri" panose="020F0502020204030204" pitchFamily="34" charset="0"/>
            </a:endParaRPr>
          </a:p>
          <a:p>
            <a:r>
              <a:rPr lang="en-GB" sz="1200">
                <a:latin typeface="Calibri" panose="020F0502020204030204" pitchFamily="34" charset="0"/>
              </a:rPr>
              <a:t>1 litre = 1000 millilitres</a:t>
            </a:r>
          </a:p>
          <a:p>
            <a:endParaRPr lang="en-GB" sz="1200">
              <a:latin typeface="Calibri" panose="020F0502020204030204" pitchFamily="34" charset="0"/>
            </a:endParaRPr>
          </a:p>
          <a:p>
            <a:endParaRPr lang="en-GB" sz="1200">
              <a:latin typeface="Calibri" panose="020F0502020204030204" pitchFamily="34" charset="0"/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85801" y="4572000"/>
            <a:ext cx="5838825" cy="720079"/>
          </a:xfrm>
        </p:spPr>
        <p:txBody>
          <a:bodyPr>
            <a:normAutofit/>
          </a:bodyPr>
          <a:lstStyle/>
          <a:p>
            <a:pPr lvl="0"/>
            <a:r>
              <a:rPr lang="en-GB" altLang="en-US">
                <a:ea typeface="Calibri" pitchFamily="34" charset="0"/>
                <a:cs typeface="Times New Roman" pitchFamily="18" charset="0"/>
              </a:rPr>
              <a:t>They should also be able to apply these facts to answer questions.</a:t>
            </a:r>
          </a:p>
          <a:p>
            <a:pPr lvl="0"/>
            <a:r>
              <a:rPr lang="en-GB" altLang="en-US">
                <a:ea typeface="Calibri" pitchFamily="34" charset="0"/>
                <a:cs typeface="Times New Roman" pitchFamily="18" charset="0"/>
              </a:rPr>
              <a:t>e.g. How many metres in  1½ km?</a:t>
            </a:r>
            <a:endParaRPr lang="en-GB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7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Spring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/>
              <a:t>I can identify prime numbers up to 20.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cs typeface="Arial" pitchFamily="34" charset="0"/>
              </a:rPr>
              <a:t>It’s really important that your child uses mathematical vocabulary accurately. Choose a number between 2 and 20. How many correct statements can your child make about this number using the vocabulary above?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cs typeface="Arial" pitchFamily="34" charset="0"/>
              </a:rPr>
              <a:t>Make a set of cards for the numbers from 2 to 20. How quickly can your child sort these into prime and composite numbers? How many even prime numbers can they find? How many odd composite numbers?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GB"/>
              <a:t>Key Vocabulary</a:t>
            </a:r>
          </a:p>
          <a:p>
            <a:pPr algn="l"/>
            <a:r>
              <a:rPr lang="en-GB" u="none"/>
              <a:t>prime number</a:t>
            </a:r>
            <a:endParaRPr lang="en-GB" b="0" u="none"/>
          </a:p>
          <a:p>
            <a:pPr algn="l"/>
            <a:r>
              <a:rPr lang="en-GB" u="none"/>
              <a:t>composite number</a:t>
            </a:r>
            <a:endParaRPr lang="en-GB" b="0" u="none"/>
          </a:p>
          <a:p>
            <a:pPr algn="l"/>
            <a:r>
              <a:rPr lang="en-GB" u="none"/>
              <a:t>factor</a:t>
            </a:r>
          </a:p>
          <a:p>
            <a:pPr algn="l"/>
            <a:r>
              <a:rPr lang="en-GB" u="none"/>
              <a:t>multiple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lvl="0"/>
            <a:r>
              <a:rPr lang="en-GB">
                <a:ea typeface="Calibri" pitchFamily="34" charset="0"/>
                <a:cs typeface="Times New Roman" pitchFamily="18" charset="0"/>
              </a:rPr>
              <a:t>Children should be able to explain how they know that a number is composite.</a:t>
            </a:r>
          </a:p>
          <a:p>
            <a:pPr lvl="0"/>
            <a:r>
              <a:rPr lang="en-GB">
                <a:ea typeface="Calibri" pitchFamily="34" charset="0"/>
                <a:cs typeface="Times New Roman" pitchFamily="18" charset="0"/>
              </a:rPr>
              <a:t>E.g. 15 is composite because it is a multiple of 3 and 5.</a:t>
            </a:r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A prime number is a number with no factors other than itself and one.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The following numbers are prime numbers: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	2, 3, 5, 7, 11, 13, 17, 19</a:t>
            </a:r>
          </a:p>
          <a:p>
            <a:pPr marL="0" indent="0">
              <a:buNone/>
              <a:tabLst>
                <a:tab pos="268288" algn="l"/>
              </a:tabLst>
            </a:pPr>
            <a:endParaRPr lang="en-GB" sz="1200" i="1"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A composite number is divisible by a number other than 1 or itself.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The following numbers are composite numbers: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	4, 6, 8, 9, 10, 12, 14, 15, 16, 18, 20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1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Summer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/>
              <a:t>I can recall square numbers up to 12</a:t>
            </a:r>
            <a:r>
              <a:rPr lang="en-GB" baseline="30000"/>
              <a:t>2</a:t>
            </a:r>
            <a:r>
              <a:rPr lang="en-GB"/>
              <a:t> and their square roots.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Arial" pitchFamily="34" charset="0"/>
              </a:rPr>
              <a:t>Cycling Squares</a:t>
            </a:r>
            <a:r>
              <a:rPr lang="en-GB" altLang="en-US">
                <a:cs typeface="Arial" pitchFamily="34" charset="0"/>
              </a:rPr>
              <a:t> –  At </a:t>
            </a:r>
            <a:r>
              <a:rPr lang="en-GB" altLang="en-US">
                <a:cs typeface="Arial" pitchFamily="34" charset="0"/>
                <a:hlinkClick r:id="rId2"/>
              </a:rPr>
              <a:t>http://nrich.maths.org/1151</a:t>
            </a:r>
            <a:r>
              <a:rPr lang="en-GB" altLang="en-US">
                <a:cs typeface="Arial" pitchFamily="34" charset="0"/>
              </a:rPr>
              <a:t>  there is a challenge involving square numbers.  Can you complete the challenge and then create your own examples?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Use memory tricks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– For those hard-to-remember facts, www.multiplication.com has some strange picture stories to help children remember.</a:t>
            </a: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1776945909"/>
                  </p:ext>
                </p:extLst>
              </p:nvPr>
            </p:nvGraphicFramePr>
            <p:xfrm>
              <a:off x="719138" y="2555877"/>
              <a:ext cx="3390900" cy="292055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954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8315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 </a:t>
                          </a:r>
                          <a:r>
                            <a:rPr lang="en-GB" sz="1100">
                              <a:effectLst/>
                            </a:rPr>
                            <a:t>× 1 = 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2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2 </a:t>
                          </a:r>
                          <a:r>
                            <a:rPr lang="en-GB" sz="1100">
                              <a:effectLst/>
                            </a:rPr>
                            <a:t>× 2 = 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3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3 </a:t>
                          </a:r>
                          <a:r>
                            <a:rPr lang="en-GB" sz="1100">
                              <a:effectLst/>
                            </a:rPr>
                            <a:t>× 3 = 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4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4 </a:t>
                          </a:r>
                          <a:r>
                            <a:rPr lang="en-GB" sz="1100">
                              <a:effectLst/>
                            </a:rPr>
                            <a:t>× 4 = 16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5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5 </a:t>
                          </a:r>
                          <a:r>
                            <a:rPr lang="en-GB" sz="1100">
                              <a:effectLst/>
                            </a:rPr>
                            <a:t>× 5 = 25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6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6 </a:t>
                          </a:r>
                          <a:r>
                            <a:rPr lang="en-GB" sz="1100">
                              <a:effectLst/>
                            </a:rPr>
                            <a:t>× 6 = 36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7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7 </a:t>
                          </a:r>
                          <a:r>
                            <a:rPr lang="en-GB" sz="1100">
                              <a:effectLst/>
                            </a:rPr>
                            <a:t>× 7 = 49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8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8 </a:t>
                          </a:r>
                          <a:r>
                            <a:rPr lang="en-GB" sz="1100">
                              <a:effectLst/>
                            </a:rPr>
                            <a:t>× 8 = 64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9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9 </a:t>
                          </a:r>
                          <a:r>
                            <a:rPr lang="en-GB" sz="1100">
                              <a:effectLst/>
                            </a:rPr>
                            <a:t>× 9 = 81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10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10 </a:t>
                          </a:r>
                          <a:r>
                            <a:rPr lang="en-GB" sz="1100">
                              <a:effectLst/>
                            </a:rPr>
                            <a:t>× 10 = 100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11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11 </a:t>
                          </a:r>
                          <a:r>
                            <a:rPr lang="en-GB" sz="1100">
                              <a:effectLst/>
                            </a:rPr>
                            <a:t>× 11 = 121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12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12 </a:t>
                          </a:r>
                          <a:r>
                            <a:rPr lang="en-GB" sz="1100">
                              <a:effectLst/>
                            </a:rPr>
                            <a:t>× 12 = 144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GB" sz="1100">
                            <a:effectLst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2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3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16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4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25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5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36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6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49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7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64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8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81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10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121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11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12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1776945909"/>
                  </p:ext>
                </p:extLst>
              </p:nvPr>
            </p:nvGraphicFramePr>
            <p:xfrm>
              <a:off x="719138" y="2555877"/>
              <a:ext cx="3390900" cy="290925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954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9092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 </a:t>
                          </a:r>
                          <a:r>
                            <a:rPr lang="en-GB" sz="1100">
                              <a:effectLst/>
                            </a:rPr>
                            <a:t>× 1 = 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2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2 </a:t>
                          </a:r>
                          <a:r>
                            <a:rPr lang="en-GB" sz="1100">
                              <a:effectLst/>
                            </a:rPr>
                            <a:t>× 2 = 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3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3 </a:t>
                          </a:r>
                          <a:r>
                            <a:rPr lang="en-GB" sz="1100">
                              <a:effectLst/>
                            </a:rPr>
                            <a:t>× 3 = 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4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4 </a:t>
                          </a:r>
                          <a:r>
                            <a:rPr lang="en-GB" sz="1100">
                              <a:effectLst/>
                            </a:rPr>
                            <a:t>× 4 = 16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5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5 </a:t>
                          </a:r>
                          <a:r>
                            <a:rPr lang="en-GB" sz="1100">
                              <a:effectLst/>
                            </a:rPr>
                            <a:t>× 5 = 25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6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6 </a:t>
                          </a:r>
                          <a:r>
                            <a:rPr lang="en-GB" sz="1100">
                              <a:effectLst/>
                            </a:rPr>
                            <a:t>× 6 = 36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7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7 </a:t>
                          </a:r>
                          <a:r>
                            <a:rPr lang="en-GB" sz="1100">
                              <a:effectLst/>
                            </a:rPr>
                            <a:t>× 7 = 49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8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8 </a:t>
                          </a:r>
                          <a:r>
                            <a:rPr lang="en-GB" sz="1100">
                              <a:effectLst/>
                            </a:rPr>
                            <a:t>× 8 = 64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9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9 </a:t>
                          </a:r>
                          <a:r>
                            <a:rPr lang="en-GB" sz="1100">
                              <a:effectLst/>
                            </a:rPr>
                            <a:t>× 9 = 81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10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10 </a:t>
                          </a:r>
                          <a:r>
                            <a:rPr lang="en-GB" sz="1100">
                              <a:effectLst/>
                            </a:rPr>
                            <a:t>× 10 = 100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11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11 </a:t>
                          </a:r>
                          <a:r>
                            <a:rPr lang="en-GB" sz="1100">
                              <a:effectLst/>
                            </a:rPr>
                            <a:t>× 11 = 121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12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12 </a:t>
                          </a:r>
                          <a:r>
                            <a:rPr lang="en-GB" sz="1100">
                              <a:effectLst/>
                            </a:rPr>
                            <a:t>× 12 = 144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GB" sz="1100">
                            <a:effectLst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000" t="-10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/>
          <a:p>
            <a:r>
              <a:rPr lang="en-GB"/>
              <a:t>Key Vocabulary</a:t>
            </a:r>
          </a:p>
          <a:p>
            <a:pPr algn="l"/>
            <a:r>
              <a:rPr lang="en-GB" b="0" u="none"/>
              <a:t>What is 8 </a:t>
            </a:r>
            <a:r>
              <a:rPr lang="en-GB" u="none"/>
              <a:t>squared</a:t>
            </a:r>
            <a:r>
              <a:rPr lang="en-GB" b="0" u="none"/>
              <a:t>?</a:t>
            </a:r>
          </a:p>
          <a:p>
            <a:pPr algn="l"/>
            <a:r>
              <a:rPr lang="en-GB" b="0" u="none"/>
              <a:t>What is 7 </a:t>
            </a:r>
            <a:r>
              <a:rPr lang="en-GB" u="none"/>
              <a:t>multiplied by itself</a:t>
            </a:r>
            <a:r>
              <a:rPr lang="en-GB" b="0" u="none"/>
              <a:t>?</a:t>
            </a:r>
          </a:p>
          <a:p>
            <a:pPr algn="l"/>
            <a:r>
              <a:rPr lang="en-GB" b="0" u="none"/>
              <a:t>What is the </a:t>
            </a:r>
            <a:r>
              <a:rPr lang="en-GB" u="none"/>
              <a:t>square root </a:t>
            </a:r>
            <a:r>
              <a:rPr lang="en-GB" b="0" u="none"/>
              <a:t>of 144?</a:t>
            </a:r>
          </a:p>
          <a:p>
            <a:pPr algn="l"/>
            <a:r>
              <a:rPr lang="en-GB" b="0" u="none"/>
              <a:t>Is 81 a </a:t>
            </a:r>
            <a:r>
              <a:rPr lang="en-GB" u="none"/>
              <a:t>square number</a:t>
            </a:r>
            <a:r>
              <a:rPr lang="en-GB" b="0" u="none"/>
              <a:t>?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85801" y="5148063"/>
            <a:ext cx="5838825" cy="576065"/>
          </a:xfrm>
        </p:spPr>
        <p:txBody>
          <a:bodyPr>
            <a:normAutofit/>
          </a:bodyPr>
          <a:lstStyle/>
          <a:p>
            <a:pPr lvl="0"/>
            <a:r>
              <a:rPr lang="en-GB">
                <a:ea typeface="Calibri" pitchFamily="34" charset="0"/>
                <a:cs typeface="Times New Roman" pitchFamily="18" charset="0"/>
              </a:rPr>
              <a:t>Children should also be able to recognise whether a number below 150 is a square number or not. </a:t>
            </a:r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endParaRPr lang="en-GB"/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7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Summer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/>
              <a:t>I can find factor pairs of a number.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Arial" pitchFamily="34" charset="0"/>
              </a:rPr>
              <a:t>Play games </a:t>
            </a:r>
            <a:r>
              <a:rPr lang="en-GB" altLang="en-US">
                <a:cs typeface="Arial" pitchFamily="34" charset="0"/>
              </a:rPr>
              <a:t> - There is an activity at </a:t>
            </a:r>
            <a:r>
              <a:rPr lang="en-GB" altLang="en-US">
                <a:cs typeface="Arial" pitchFamily="34" charset="0"/>
                <a:hlinkClick r:id="rId2"/>
              </a:rPr>
              <a:t>www.conkermaths.org</a:t>
            </a:r>
            <a:r>
              <a:rPr lang="en-GB" altLang="en-US">
                <a:cs typeface="Arial" pitchFamily="34" charset="0"/>
              </a:rPr>
              <a:t> to practise finding factor pairs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Arial" pitchFamily="34" charset="0"/>
              </a:rPr>
              <a:t>Think of the question</a:t>
            </a:r>
            <a:r>
              <a:rPr lang="en-GB" altLang="en-US">
                <a:cs typeface="Arial" pitchFamily="34" charset="0"/>
              </a:rPr>
              <a:t> – One player thinks of a times table question (e.g. 4 </a:t>
            </a:r>
            <a:r>
              <a:rPr lang="en-GB"/>
              <a:t>× 12) and states the answer. The other player has to guess the original question.</a:t>
            </a:r>
            <a:endParaRPr lang="en-GB" altLang="en-US" u="sng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Use memory tricks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– For those hard-to-remember facts, www.multiplication.com has some strange picture stories to help children remember.</a:t>
            </a: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293096" y="2843808"/>
            <a:ext cx="2020987" cy="1728192"/>
          </a:xfrm>
        </p:spPr>
        <p:txBody>
          <a:bodyPr>
            <a:normAutofit/>
          </a:bodyPr>
          <a:lstStyle/>
          <a:p>
            <a:r>
              <a:rPr lang="en-GB"/>
              <a:t>Key Vocabulary</a:t>
            </a:r>
          </a:p>
          <a:p>
            <a:pPr algn="l"/>
            <a:r>
              <a:rPr lang="en-GB" b="0" u="none"/>
              <a:t>Can you find a </a:t>
            </a:r>
            <a:r>
              <a:rPr lang="en-GB" u="none"/>
              <a:t>factor</a:t>
            </a:r>
            <a:r>
              <a:rPr lang="en-GB" b="0" u="none"/>
              <a:t> of 28?</a:t>
            </a:r>
          </a:p>
          <a:p>
            <a:pPr algn="l"/>
            <a:r>
              <a:rPr lang="en-GB" b="0" u="none"/>
              <a:t>Find  two numbers whose</a:t>
            </a:r>
            <a:r>
              <a:rPr lang="en-GB" u="none"/>
              <a:t> product</a:t>
            </a:r>
            <a:r>
              <a:rPr lang="en-GB" b="0" u="none"/>
              <a:t> is 20.</a:t>
            </a:r>
          </a:p>
          <a:p>
            <a:pPr algn="l"/>
            <a:r>
              <a:rPr lang="en-GB" b="0" u="none"/>
              <a:t>I know that 6 is a factor of 72 because 6 multiplied by 12 equals 72.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92696" y="2771800"/>
            <a:ext cx="339090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200"/>
              <a:t>Children should now know all multiplication and division facts up to 12 × 12. When given a number in one of these times tables, they should be able to state a factor pair which multiply to make this number. Below are some examples: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83833"/>
              </p:ext>
            </p:extLst>
          </p:nvPr>
        </p:nvGraphicFramePr>
        <p:xfrm>
          <a:off x="764704" y="3923928"/>
          <a:ext cx="2934072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24 = 4 × 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24 = 8 × 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56 = 7 × 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54 = 9 × 6</a:t>
                      </a:r>
                    </a:p>
                    <a:p>
                      <a:endParaRPr lang="en-GB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42 = 6 × 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25 = 5 × 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84 = 7 × 12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15 = 5 × 3</a:t>
                      </a:r>
                    </a:p>
                    <a:p>
                      <a:endParaRPr lang="en-GB" sz="12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55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8f48a2-8e9a-4ff7-a1de-c0249b19710f" xsi:nil="true"/>
    <lcf76f155ced4ddcb4097134ff3c332f xmlns="6ac3a564-3ed1-4f7f-8a4e-ea720d6cfc27">
      <Terms xmlns="http://schemas.microsoft.com/office/infopath/2007/PartnerControls"/>
    </lcf76f155ced4ddcb4097134ff3c332f>
    <SharedWithUsers xmlns="1f8f48a2-8e9a-4ff7-a1de-c0249b19710f">
      <UserInfo>
        <DisplayName>Michael Laycock</DisplayName>
        <AccountId>515</AccountId>
        <AccountType/>
      </UserInfo>
      <UserInfo>
        <DisplayName>Jamie Wheeler</DisplayName>
        <AccountId>28</AccountId>
        <AccountType/>
      </UserInfo>
      <UserInfo>
        <DisplayName>Hannah Lambert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47CD17C37A2740B0EFD7A198F64480" ma:contentTypeVersion="17" ma:contentTypeDescription="Create a new document." ma:contentTypeScope="" ma:versionID="0fd4ac339d52c518165326ddec9aa726">
  <xsd:schema xmlns:xsd="http://www.w3.org/2001/XMLSchema" xmlns:xs="http://www.w3.org/2001/XMLSchema" xmlns:p="http://schemas.microsoft.com/office/2006/metadata/properties" xmlns:ns2="6ac3a564-3ed1-4f7f-8a4e-ea720d6cfc27" xmlns:ns3="1f8f48a2-8e9a-4ff7-a1de-c0249b19710f" targetNamespace="http://schemas.microsoft.com/office/2006/metadata/properties" ma:root="true" ma:fieldsID="25e99bceff8fad6d3c130ac5ebc24604" ns2:_="" ns3:_="">
    <xsd:import namespace="6ac3a564-3ed1-4f7f-8a4e-ea720d6cfc27"/>
    <xsd:import namespace="1f8f48a2-8e9a-4ff7-a1de-c0249b1971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3a564-3ed1-4f7f-8a4e-ea720d6cfc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bb74408-dcb9-43da-8085-5a8088e9e9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8f48a2-8e9a-4ff7-a1de-c0249b19710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c4b8d47-fffb-497f-a021-e9709bae6b47}" ma:internalName="TaxCatchAll" ma:showField="CatchAllData" ma:web="1f8f48a2-8e9a-4ff7-a1de-c0249b1971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DF9DEA-AA6F-496A-AB6E-276953DD3D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8E66D5-52AC-4686-86E5-91C6CC8F3E89}">
  <ds:schemaRefs>
    <ds:schemaRef ds:uri="1f8f48a2-8e9a-4ff7-a1de-c0249b19710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ac3a564-3ed1-4f7f-8a4e-ea720d6cfc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B05EA55-CFA5-4D1D-BD43-DD03161708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c3a564-3ed1-4f7f-8a4e-ea720d6cfc27"/>
    <ds:schemaRef ds:uri="1f8f48a2-8e9a-4ff7-a1de-c0249b1971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1536</Words>
  <Application>Microsoft Office PowerPoint</Application>
  <PresentationFormat>On-screen Show (4:3)</PresentationFormat>
  <Paragraphs>166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Bookman Old Style</vt:lpstr>
      <vt:lpstr>Calibri</vt:lpstr>
      <vt:lpstr>Cambria Math</vt:lpstr>
      <vt:lpstr>Gill Sans MT</vt:lpstr>
      <vt:lpstr>Times New Roman</vt:lpstr>
      <vt:lpstr>Wingdings</vt:lpstr>
      <vt:lpstr>Wingdings 3</vt:lpstr>
      <vt:lpstr>Origin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Harbour</dc:creator>
  <cp:lastModifiedBy>G Lowry</cp:lastModifiedBy>
  <cp:revision>2</cp:revision>
  <dcterms:created xsi:type="dcterms:W3CDTF">2014-08-28T09:37:14Z</dcterms:created>
  <dcterms:modified xsi:type="dcterms:W3CDTF">2025-01-04T12:54:29Z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0x0101005347CD17C37A2740B0EFD7A198F64480</vt:lpwstr>
  </property>
  <property fmtid="{D5CDD505-2E9C-101B-9397-08002B2CF9AE}" pid="3" name="MediaServiceImageTags">
    <vt:lpwstr/>
  </property>
</Properties>
</file>